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41" r:id="rId2"/>
    <p:sldId id="339" r:id="rId3"/>
    <p:sldId id="348" r:id="rId4"/>
    <p:sldId id="342" r:id="rId5"/>
    <p:sldId id="343" r:id="rId6"/>
    <p:sldId id="340" r:id="rId7"/>
    <p:sldId id="344" r:id="rId8"/>
    <p:sldId id="304" r:id="rId9"/>
    <p:sldId id="307" r:id="rId10"/>
    <p:sldId id="305" r:id="rId11"/>
    <p:sldId id="319" r:id="rId12"/>
    <p:sldId id="309" r:id="rId13"/>
    <p:sldId id="321" r:id="rId14"/>
    <p:sldId id="324" r:id="rId15"/>
    <p:sldId id="345" r:id="rId16"/>
    <p:sldId id="346" r:id="rId17"/>
    <p:sldId id="347" r:id="rId18"/>
    <p:sldId id="326" r:id="rId19"/>
    <p:sldId id="328" r:id="rId20"/>
    <p:sldId id="327" r:id="rId21"/>
    <p:sldId id="350" r:id="rId22"/>
    <p:sldId id="329" r:id="rId23"/>
    <p:sldId id="351" r:id="rId24"/>
    <p:sldId id="352" r:id="rId25"/>
    <p:sldId id="353" r:id="rId26"/>
    <p:sldId id="354" r:id="rId27"/>
    <p:sldId id="355" r:id="rId28"/>
    <p:sldId id="362" r:id="rId29"/>
    <p:sldId id="330" r:id="rId30"/>
    <p:sldId id="333" r:id="rId31"/>
    <p:sldId id="334" r:id="rId32"/>
    <p:sldId id="356" r:id="rId33"/>
    <p:sldId id="357" r:id="rId34"/>
    <p:sldId id="358" r:id="rId35"/>
    <p:sldId id="363" r:id="rId36"/>
    <p:sldId id="359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Vicente" initials="JV" lastIdx="3" clrIdx="0">
    <p:extLst>
      <p:ext uri="{19B8F6BF-5375-455C-9EA6-DF929625EA0E}">
        <p15:presenceInfo xmlns:p15="http://schemas.microsoft.com/office/powerpoint/2012/main" userId="0dc746a5cfa8ae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8C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59927-2102-44E5-B6E7-6A36002E8ABA}" type="datetimeFigureOut">
              <a:rPr lang="pt-BR" smtClean="0"/>
              <a:t>14/08/2018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5F9B-7746-4C22-AA91-2A60663F11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50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672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181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42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46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354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63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22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968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22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627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29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652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992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99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6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83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153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87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20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0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40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0FA6F-4A26-478D-B0FA-12360977B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608937-AD91-4E73-BD32-12D9D561C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213E39-0A3C-47BB-A988-5AC9A56A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C6B65A-F66F-42A2-8BEB-1F9FFDE8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CF0C20-2018-4562-9817-B26D49DD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5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CA865-AF9F-4E23-9196-EFFB5B13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E0D9E9-9FE3-4524-9960-E1D8016BD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F6AA4E-3785-4577-B2FC-7D87C932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7DEA17-F31F-4C8C-B30C-41A01F8E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DE1A17-7D0A-424D-95F7-3AF42723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95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1C1597-ABAF-47D4-A89C-F446453B8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1A5571-F893-4552-BF8E-43A00957A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0581D9-8B6A-44E2-8EE7-D0CCA99E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8F4BEA-2632-45CA-9C31-E80E3D43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A08A95-604A-4443-BFA1-B4F5E67F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579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uperior: 1 Superior, 2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pt-BR"/>
              <a:t>Clique para adicionar um título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02336" y="609600"/>
            <a:ext cx="10765536" cy="270662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pt-BR"/>
              <a:t>Clique para adicionar um título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pt-BR"/>
              <a:t>Clique para adicionar um título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>
          <a:xfrm>
            <a:off x="9347200" y="76200"/>
            <a:ext cx="1828800" cy="228600"/>
          </a:xfrm>
          <a:prstGeom prst="rect">
            <a:avLst/>
          </a:prstGeom>
        </p:spPr>
        <p:txBody>
          <a:bodyPr/>
          <a:lstStyle/>
          <a:p>
            <a:pPr algn="r"/>
            <a:fld id="{FEC9D3F2-7140-49B9-866C-D21246A5836E}" type="datetime1">
              <a:rPr lang="pt-BR"/>
              <a:pPr algn="r"/>
              <a:t>14/08/2018</a:t>
            </a:fld>
            <a:endParaRPr kumimoji="0" lang="pt-BR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>
          <a:xfrm>
            <a:off x="8672576" y="6473952"/>
            <a:ext cx="1320800" cy="304800"/>
          </a:xfrm>
          <a:prstGeom prst="rect">
            <a:avLst/>
          </a:prstGeom>
        </p:spPr>
        <p:txBody>
          <a:bodyPr/>
          <a:lstStyle/>
          <a:p>
            <a:pPr algn="r"/>
            <a:fld id="{256D3EEF-DE4E-429D-8EC4-DDC531AFF587}" type="slidenum">
              <a:rPr kumimoji="0" lang="pt-BR" sz="1000"/>
              <a:pPr algn="r"/>
              <a:t>‹nº›</a:t>
            </a:fld>
            <a:endParaRPr kumimoji="0" lang="pt-BR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>
          <a:xfrm>
            <a:off x="3606800" y="6477000"/>
            <a:ext cx="4978400" cy="304800"/>
          </a:xfrm>
          <a:prstGeom prst="rect">
            <a:avLst/>
          </a:prstGeom>
        </p:spPr>
        <p:txBody>
          <a:bodyPr/>
          <a:lstStyle/>
          <a:p>
            <a:endParaRPr kumimoji="0" lang="pt-BR"/>
          </a:p>
        </p:txBody>
      </p:sp>
    </p:spTree>
    <p:extLst>
      <p:ext uri="{BB962C8B-B14F-4D97-AF65-F5344CB8AC3E}">
        <p14:creationId xmlns:p14="http://schemas.microsoft.com/office/powerpoint/2010/main" val="61800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DD0D8-9E87-44D8-8D37-2224E769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58B2E6-CD35-4824-B0BD-0FAC98AC4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2DE178-8B9B-4521-8247-1626ACD2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D9DAF2-5730-4A9B-8D32-8C00E395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888008-C84B-4AF5-B24E-5A569715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07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A819B-A175-44B6-94C4-39D632C8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C87708-0308-4B83-B4D0-51264AB28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F517B3-D402-4805-8C36-311B4E16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E470AE-3ED0-4480-8706-B4B1412C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C297DB-6548-49C6-885B-34FEC5B2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7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85785-48F8-4CC5-AC8D-2C2DEAEA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595160-ED61-4F5D-A51A-310CD3035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AFE78-565F-49E2-B54A-61BDE9374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40CA6F-C4C4-4C30-AD7D-AEB60CC0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3267E2-6FF7-40AF-AE65-77A2535F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DF3FF2-905D-4CFF-B0D7-7088293E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06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781B6-ED64-449F-AEB8-EF167D1F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23DCFE-6FD6-480E-BD1E-42DC80774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A417DF-6B33-4411-BCBB-7CFCA6A7B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601B97-1346-4E81-BC7C-042DDFBAF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77D9BF-8A1B-4C20-9BF7-ACB065DF0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F99809-9078-47AA-8092-A26A753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7DD458-53BF-488B-B083-00579D32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63F14B-11B0-4848-8825-2B9A032C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21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95A94-C1ED-4C2A-A9BC-07C227DD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F5ECC6-93FC-4A78-93A8-76A65CD55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E6466D-8557-4D89-A4FC-1BF2F58A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26A25B0-1106-44B6-81D6-E6E5E741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71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050A5B6-2CCC-438C-8C64-C0994EEB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CC20AA-2F0B-400F-869C-5D8EFA8B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98FABF-C8DA-4F6F-B8F9-E9F071A9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63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21930-C749-41BB-8894-61E8063BE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74DDC2-2F42-4E88-9790-BEE1D3BC1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11EEC8-50E3-4723-8DBB-FCD663182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57DA12-FDD2-46D4-834F-9C2FE0D0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39A9DF-F67A-4B32-91E6-90FA4D17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560A8-DF6E-4F1A-A9D5-41EF6E05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3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3D014-B964-4BC0-A564-AF6EAF78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5870A6-6937-4472-88AE-F9205BA69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5632D6-D363-47A8-BAC0-C39C5C5B1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CD06BC-881D-4D98-8BF1-66CE7A9E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E77D0D-74A1-4133-9578-95A3391B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FF23D2-C1D7-40A1-8F85-0B393DC6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63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09432D-D346-4507-B423-2B040278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A01856-8965-4DA2-9026-80A102D7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AA677-78D6-4767-B388-10104953F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FFCA-8A08-4ED4-93D5-91E3952CF5EF}" type="datetimeFigureOut">
              <a:rPr lang="pt-BR" smtClean="0"/>
              <a:pPr/>
              <a:t>14/08/2018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9F15A1-3617-46E7-A648-8E99C190E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8230A8-5DA8-4115-9D68-869085E03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9632-D510-4763-A3C7-03DB8DF438C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96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ssinaturas Vertical.gif">
            <a:extLst>
              <a:ext uri="{FF2B5EF4-FFF2-40B4-BE49-F238E27FC236}">
                <a16:creationId xmlns:a16="http://schemas.microsoft.com/office/drawing/2014/main" id="{7CA9D1A3-0D7B-491D-9EB8-E19D539F0B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2732" y="593393"/>
            <a:ext cx="1900343" cy="110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13223C6-5ECB-4318-89F0-6F68E3602B5D}"/>
              </a:ext>
            </a:extLst>
          </p:cNvPr>
          <p:cNvSpPr txBox="1"/>
          <p:nvPr/>
        </p:nvSpPr>
        <p:spPr>
          <a:xfrm>
            <a:off x="1525016" y="3176970"/>
            <a:ext cx="9144000" cy="12618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ea typeface="Malgun Gothic" pitchFamily="34" charset="-127"/>
              </a:rPr>
              <a:t>Atividades de Planejamento</a:t>
            </a:r>
          </a:p>
          <a:p>
            <a:pPr algn="ctr"/>
            <a:r>
              <a:rPr lang="pt-BR" sz="3600" b="1" dirty="0">
                <a:solidFill>
                  <a:srgbClr val="002060"/>
                </a:solidFill>
                <a:ea typeface="Malgun Gothic" pitchFamily="34" charset="-127"/>
              </a:rPr>
              <a:t>2018 - 2021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DF33C6-24B5-4D2D-A98D-9DAC9BA8FD72}"/>
              </a:ext>
            </a:extLst>
          </p:cNvPr>
          <p:cNvSpPr txBox="1"/>
          <p:nvPr/>
        </p:nvSpPr>
        <p:spPr>
          <a:xfrm>
            <a:off x="1306939" y="2068974"/>
            <a:ext cx="9531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0070C0"/>
                </a:solidFill>
                <a:ea typeface="Malgun Gothic" pitchFamily="34" charset="-127"/>
              </a:rPr>
              <a:t>Núcleo Gaspar – 8ª Região</a:t>
            </a:r>
          </a:p>
        </p:txBody>
      </p:sp>
    </p:spTree>
    <p:extLst>
      <p:ext uri="{BB962C8B-B14F-4D97-AF65-F5344CB8AC3E}">
        <p14:creationId xmlns:p14="http://schemas.microsoft.com/office/powerpoint/2010/main" val="336616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5884944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>
                <a:solidFill>
                  <a:srgbClr val="0070C0"/>
                </a:solidFill>
              </a:rPr>
              <a:t> </a:t>
            </a:r>
            <a:r>
              <a:rPr lang="pt-BR" sz="3200" b="1" dirty="0">
                <a:solidFill>
                  <a:srgbClr val="0070C0"/>
                </a:solidFill>
                <a:latin typeface="Trebuchet MS"/>
              </a:rPr>
              <a:t>Formulário online: Iniciativas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9F40ED7-C150-47D0-8015-09F530408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8"/>
          <a:stretch/>
        </p:blipFill>
        <p:spPr>
          <a:xfrm>
            <a:off x="1588983" y="1334716"/>
            <a:ext cx="9199098" cy="46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5314275" cy="4801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rgbClr val="0070C0"/>
                </a:solidFill>
              </a:rPr>
              <a:t> </a:t>
            </a:r>
            <a:r>
              <a:rPr lang="pt-BR" sz="2800" b="1" dirty="0">
                <a:solidFill>
                  <a:srgbClr val="0070C0"/>
                </a:solidFill>
                <a:latin typeface="Trebuchet MS"/>
              </a:rPr>
              <a:t>Formulário online: Iniciativas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pic>
        <p:nvPicPr>
          <p:cNvPr id="9218" name="Picture 2" descr="https://lh6.googleusercontent.com/zppktBz73nwZ3D27I7Fp8NVGhBv3r2ZNpSvwsDcZpUDHl4Pe0AxU2jWr-C5lYzjikxu3-6k9a_0AAKyG4uewuAKK9rY0nGthDjI3LIUgKvaG1onKlQ5aHFTQQS-mdn2z_R8uXavVYEKM-Hu2_w">
            <a:extLst>
              <a:ext uri="{FF2B5EF4-FFF2-40B4-BE49-F238E27FC236}">
                <a16:creationId xmlns:a16="http://schemas.microsoft.com/office/drawing/2014/main" id="{F5433A04-EF05-43D1-8712-4AFCFB10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6" y="1141833"/>
            <a:ext cx="6608956" cy="48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9043886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>
                <a:solidFill>
                  <a:srgbClr val="0070C0"/>
                </a:solidFill>
              </a:rPr>
              <a:t>Foram listadas </a:t>
            </a:r>
            <a:r>
              <a:rPr lang="pt-BR" sz="3200" b="1" dirty="0">
                <a:solidFill>
                  <a:srgbClr val="0070C0"/>
                </a:solidFill>
                <a:latin typeface="Trebuchet MS"/>
              </a:rPr>
              <a:t>70 INICIATIVAS</a:t>
            </a:r>
            <a:r>
              <a:rPr lang="pt-BR" sz="3200" dirty="0">
                <a:solidFill>
                  <a:srgbClr val="0070C0"/>
                </a:solidFill>
              </a:rPr>
              <a:t> no formulário online 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/>
              <a:t> </a:t>
            </a:r>
            <a:endParaRPr lang="pt-BR" sz="2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30E5457-0FA6-4B22-97D9-0BC41417A6EF}"/>
              </a:ext>
            </a:extLst>
          </p:cNvPr>
          <p:cNvSpPr/>
          <p:nvPr/>
        </p:nvSpPr>
        <p:spPr>
          <a:xfrm>
            <a:off x="812099" y="1918627"/>
            <a:ext cx="4741170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Visita beneficente às famílias levando a Bandeira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0CA45F-1470-45D5-93C6-639638A4FFCF}"/>
              </a:ext>
            </a:extLst>
          </p:cNvPr>
          <p:cNvSpPr/>
          <p:nvPr/>
        </p:nvSpPr>
        <p:spPr>
          <a:xfrm>
            <a:off x="9326710" y="5948956"/>
            <a:ext cx="2171172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Atividades esportivas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353ECA7-E91E-4C9F-AC5D-852999878387}"/>
              </a:ext>
            </a:extLst>
          </p:cNvPr>
          <p:cNvSpPr/>
          <p:nvPr/>
        </p:nvSpPr>
        <p:spPr>
          <a:xfrm>
            <a:off x="6219543" y="4896944"/>
            <a:ext cx="2009140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Atividades musicais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00ADD08-564D-4BE0-8D6A-FB38AD890BC7}"/>
              </a:ext>
            </a:extLst>
          </p:cNvPr>
          <p:cNvSpPr/>
          <p:nvPr/>
        </p:nvSpPr>
        <p:spPr>
          <a:xfrm>
            <a:off x="812099" y="4860930"/>
            <a:ext cx="246266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Enxoval a mães carentes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567939C-749C-47E5-BE5D-396E40777055}"/>
              </a:ext>
            </a:extLst>
          </p:cNvPr>
          <p:cNvSpPr/>
          <p:nvPr/>
        </p:nvSpPr>
        <p:spPr>
          <a:xfrm>
            <a:off x="6439171" y="1403736"/>
            <a:ext cx="4375300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Auxílio à pessoas da irmandade necessitadas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E8B63DE-F63E-45E2-BDAD-55BEE71F00BF}"/>
              </a:ext>
            </a:extLst>
          </p:cNvPr>
          <p:cNvSpPr/>
          <p:nvPr/>
        </p:nvSpPr>
        <p:spPr>
          <a:xfrm>
            <a:off x="831398" y="5953121"/>
            <a:ext cx="2319418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Implantação da lojinha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C161122-E0E2-437E-8E63-6642E3E487DA}"/>
              </a:ext>
            </a:extLst>
          </p:cNvPr>
          <p:cNvSpPr/>
          <p:nvPr/>
        </p:nvSpPr>
        <p:spPr>
          <a:xfrm>
            <a:off x="6219543" y="4275452"/>
            <a:ext cx="4947221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Construção de nova casa de preparo e banheiros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0F3C9D6-170E-4E18-9697-36B4D141CF24}"/>
              </a:ext>
            </a:extLst>
          </p:cNvPr>
          <p:cNvSpPr/>
          <p:nvPr/>
        </p:nvSpPr>
        <p:spPr>
          <a:xfrm>
            <a:off x="802274" y="3109976"/>
            <a:ext cx="545097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Distribuição de alimento e agasalho em lugares carentes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4EC49C2-92C1-410A-8192-54285B902B87}"/>
              </a:ext>
            </a:extLst>
          </p:cNvPr>
          <p:cNvSpPr/>
          <p:nvPr/>
        </p:nvSpPr>
        <p:spPr>
          <a:xfrm>
            <a:off x="6572160" y="2496920"/>
            <a:ext cx="4878900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Eventos envolvendo o máximo de pessoas da UDV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42966FF-D3B6-4693-98FB-B437BE29DABA}"/>
              </a:ext>
            </a:extLst>
          </p:cNvPr>
          <p:cNvSpPr/>
          <p:nvPr/>
        </p:nvSpPr>
        <p:spPr>
          <a:xfrm>
            <a:off x="6535309" y="3103935"/>
            <a:ext cx="2600392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 Treinamento para Envase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82E2441-86D2-4846-8611-A6B2B94AB4C6}"/>
              </a:ext>
            </a:extLst>
          </p:cNvPr>
          <p:cNvSpPr/>
          <p:nvPr/>
        </p:nvSpPr>
        <p:spPr>
          <a:xfrm>
            <a:off x="5830295" y="1936243"/>
            <a:ext cx="4673395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Desenvolver uma manutenção preventiva eficaz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C258923-70F4-4578-8306-3687C3067238}"/>
              </a:ext>
            </a:extLst>
          </p:cNvPr>
          <p:cNvSpPr/>
          <p:nvPr/>
        </p:nvSpPr>
        <p:spPr>
          <a:xfrm>
            <a:off x="830908" y="4268964"/>
            <a:ext cx="3540777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Treinamento em Primeiros Socorros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3CE3A5D-40BE-456B-A690-37505C817D7B}"/>
              </a:ext>
            </a:extLst>
          </p:cNvPr>
          <p:cNvSpPr/>
          <p:nvPr/>
        </p:nvSpPr>
        <p:spPr>
          <a:xfrm>
            <a:off x="3550893" y="4900266"/>
            <a:ext cx="2524665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Trabalhar com segurança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E09419E-9639-4E29-B93A-D15A0082F222}"/>
              </a:ext>
            </a:extLst>
          </p:cNvPr>
          <p:cNvSpPr/>
          <p:nvPr/>
        </p:nvSpPr>
        <p:spPr>
          <a:xfrm>
            <a:off x="7181361" y="5437475"/>
            <a:ext cx="3397853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Estruturação da nova sala do DMC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56AFDA2-D29C-4FA7-8345-2B490CF1560E}"/>
              </a:ext>
            </a:extLst>
          </p:cNvPr>
          <p:cNvSpPr/>
          <p:nvPr/>
        </p:nvSpPr>
        <p:spPr>
          <a:xfrm>
            <a:off x="4477159" y="4264124"/>
            <a:ext cx="1618841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Livro do núcleo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7917D2D-0969-423E-8798-8F6CFA198EEA}"/>
              </a:ext>
            </a:extLst>
          </p:cNvPr>
          <p:cNvSpPr/>
          <p:nvPr/>
        </p:nvSpPr>
        <p:spPr>
          <a:xfrm>
            <a:off x="4498109" y="2493817"/>
            <a:ext cx="1886250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DMC - Entrevistas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672609B-985A-410C-B865-72E3C1A390F3}"/>
              </a:ext>
            </a:extLst>
          </p:cNvPr>
          <p:cNvSpPr/>
          <p:nvPr/>
        </p:nvSpPr>
        <p:spPr>
          <a:xfrm>
            <a:off x="802274" y="1402343"/>
            <a:ext cx="5400966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Preparação do vídeo - aniversário de 30 anos do Gaspar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D94BD75-9D20-432E-A030-E4B5BC1D2B7F}"/>
              </a:ext>
            </a:extLst>
          </p:cNvPr>
          <p:cNvSpPr/>
          <p:nvPr/>
        </p:nvSpPr>
        <p:spPr>
          <a:xfrm>
            <a:off x="9326710" y="3130540"/>
            <a:ext cx="2207527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Informativo bimestral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58DF2941-20AD-4628-B8E5-8398BE6F12B6}"/>
              </a:ext>
            </a:extLst>
          </p:cNvPr>
          <p:cNvSpPr/>
          <p:nvPr/>
        </p:nvSpPr>
        <p:spPr>
          <a:xfrm>
            <a:off x="3550893" y="3679535"/>
            <a:ext cx="3780137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Integração com outros departamentos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A08F5A23-3D7E-4EAC-B5EE-1707F31C2F11}"/>
              </a:ext>
            </a:extLst>
          </p:cNvPr>
          <p:cNvSpPr/>
          <p:nvPr/>
        </p:nvSpPr>
        <p:spPr>
          <a:xfrm>
            <a:off x="7697078" y="3691945"/>
            <a:ext cx="3018840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Setorização da área do plantio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EA77F67-F919-4616-B371-C795819FF582}"/>
              </a:ext>
            </a:extLst>
          </p:cNvPr>
          <p:cNvSpPr/>
          <p:nvPr/>
        </p:nvSpPr>
        <p:spPr>
          <a:xfrm>
            <a:off x="812099" y="2479021"/>
            <a:ext cx="3470565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Local de Armazenamento da Lenha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F495399D-2876-4C79-B878-8871CC4AC2D9}"/>
              </a:ext>
            </a:extLst>
          </p:cNvPr>
          <p:cNvSpPr/>
          <p:nvPr/>
        </p:nvSpPr>
        <p:spPr>
          <a:xfrm>
            <a:off x="812099" y="3691945"/>
            <a:ext cx="233871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Produção de alimentos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12C8542-493B-4E34-8DDC-BA6AD847DD9A}"/>
              </a:ext>
            </a:extLst>
          </p:cNvPr>
          <p:cNvSpPr/>
          <p:nvPr/>
        </p:nvSpPr>
        <p:spPr>
          <a:xfrm>
            <a:off x="830908" y="5439779"/>
            <a:ext cx="5741252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Implantação de canteiros de plantas medicinais e temperos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E65EC0D-57DB-41C5-A63F-8B5794911263}"/>
              </a:ext>
            </a:extLst>
          </p:cNvPr>
          <p:cNvSpPr/>
          <p:nvPr/>
        </p:nvSpPr>
        <p:spPr>
          <a:xfrm>
            <a:off x="3285230" y="5951561"/>
            <a:ext cx="3451458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Reaproveitamento do lixo orgânico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FA7B745-B55A-4CA0-8D29-58D694AB639B}"/>
              </a:ext>
            </a:extLst>
          </p:cNvPr>
          <p:cNvSpPr/>
          <p:nvPr/>
        </p:nvSpPr>
        <p:spPr>
          <a:xfrm>
            <a:off x="8455876" y="4909072"/>
            <a:ext cx="2926763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Ampliação da área do plantio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89A525D9-4949-450A-9C88-2A256AB7276B}"/>
              </a:ext>
            </a:extLst>
          </p:cNvPr>
          <p:cNvSpPr/>
          <p:nvPr/>
        </p:nvSpPr>
        <p:spPr>
          <a:xfrm>
            <a:off x="6859677" y="5959029"/>
            <a:ext cx="2285306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Construção de Guarita</a:t>
            </a:r>
          </a:p>
        </p:txBody>
      </p:sp>
    </p:spTree>
    <p:extLst>
      <p:ext uri="{BB962C8B-B14F-4D97-AF65-F5344CB8AC3E}">
        <p14:creationId xmlns:p14="http://schemas.microsoft.com/office/powerpoint/2010/main" val="309199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5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5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5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55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55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5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5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5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1050"/>
                            </p:stCondLst>
                            <p:childTnLst>
                              <p:par>
                                <p:cTn id="1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05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55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2096693" y="2468636"/>
            <a:ext cx="8104632" cy="15881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dirty="0">
                <a:solidFill>
                  <a:srgbClr val="0070C0"/>
                </a:solidFill>
              </a:rPr>
              <a:t> </a:t>
            </a:r>
            <a:r>
              <a:rPr lang="pt-BR" sz="5400" b="1" dirty="0">
                <a:solidFill>
                  <a:srgbClr val="0070C0"/>
                </a:solidFill>
                <a:latin typeface="Trebuchet MS"/>
              </a:rPr>
              <a:t>Como organizar todas essas iniciativas?</a:t>
            </a:r>
            <a:endParaRPr lang="pt-BR" sz="5400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90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1555806" y="2183606"/>
            <a:ext cx="9080388" cy="15881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dirty="0">
                <a:solidFill>
                  <a:srgbClr val="0070C0"/>
                </a:solidFill>
              </a:rPr>
              <a:t> </a:t>
            </a:r>
            <a:r>
              <a:rPr lang="pt-BR" sz="5400" b="1" dirty="0">
                <a:solidFill>
                  <a:srgbClr val="0070C0"/>
                </a:solidFill>
              </a:rPr>
              <a:t>Reunião 13/01 - Dinâmica de Planejamento - Integração</a:t>
            </a:r>
            <a:endParaRPr lang="pt-BR" sz="5400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64CA2A-F4CB-44F9-8CE0-F8803E10A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3948786"/>
            <a:ext cx="80200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ADC5997-D5EF-49AB-B6A9-EAA91A6F7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4F9E19-E2BC-4CCD-BD25-CE3EABDB6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806" y="235498"/>
            <a:ext cx="7734739" cy="65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ADC5997-D5EF-49AB-B6A9-EAA91A6F7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6786412-6561-487E-BE48-30B2B7380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6740" y="271217"/>
            <a:ext cx="9123811" cy="6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ADC5997-D5EF-49AB-B6A9-EAA91A6F7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C706DC-1D1C-4AF3-8EB1-66B376F97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88" y="162897"/>
            <a:ext cx="10018875" cy="65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3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ED5DB7B-3A8D-41AE-BDD9-8FC1C9CBAC8D}"/>
              </a:ext>
            </a:extLst>
          </p:cNvPr>
          <p:cNvSpPr txBox="1"/>
          <p:nvPr/>
        </p:nvSpPr>
        <p:spPr>
          <a:xfrm>
            <a:off x="287812" y="177855"/>
            <a:ext cx="440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rgbClr val="085298"/>
                </a:solidFill>
                <a:latin typeface="Impact" panose="020B0806030902050204" pitchFamily="34" charset="0"/>
                <a:ea typeface="Malgun Gothic" pitchFamily="34" charset="-127"/>
              </a:rPr>
              <a:t>1ª Fase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4D6A333-CED3-4685-A8E6-1D17584BD99D}"/>
              </a:ext>
            </a:extLst>
          </p:cNvPr>
          <p:cNvSpPr/>
          <p:nvPr/>
        </p:nvSpPr>
        <p:spPr>
          <a:xfrm>
            <a:off x="0" y="6597352"/>
            <a:ext cx="12192000" cy="445005"/>
          </a:xfrm>
          <a:prstGeom prst="rect">
            <a:avLst/>
          </a:pr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ADC5997-D5EF-49AB-B6A9-EAA91A6F7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2F9AEA25-3924-4542-AE7D-E51FFC286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3271"/>
              </p:ext>
            </p:extLst>
          </p:nvPr>
        </p:nvGraphicFramePr>
        <p:xfrm>
          <a:off x="953310" y="1855295"/>
          <a:ext cx="10612877" cy="45015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37036">
                  <a:extLst>
                    <a:ext uri="{9D8B030D-6E8A-4147-A177-3AD203B41FA5}">
                      <a16:colId xmlns:a16="http://schemas.microsoft.com/office/drawing/2014/main" val="3737271757"/>
                    </a:ext>
                  </a:extLst>
                </a:gridCol>
                <a:gridCol w="6675841">
                  <a:extLst>
                    <a:ext uri="{9D8B030D-6E8A-4147-A177-3AD203B41FA5}">
                      <a16:colId xmlns:a16="http://schemas.microsoft.com/office/drawing/2014/main" val="2570634774"/>
                    </a:ext>
                  </a:extLst>
                </a:gridCol>
              </a:tblGrid>
              <a:tr h="50479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1) Apresentação de cada Área (3 áreas por grupo)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>
                          <a:effectLst/>
                        </a:rPr>
                        <a:t>(apresentação breve dentro do grupo)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480003343"/>
                  </a:ext>
                </a:extLst>
              </a:tr>
              <a:tr h="5392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2) Verificar redundâncias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Filtrar iniciativas quase iguais, as vezes escrita de forma diferente;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1819017606"/>
                  </a:ext>
                </a:extLst>
              </a:tr>
              <a:tr h="55068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3) Categorizar cada Iniciativa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(N1 = Atividades internas, que não envolvem a irmandade) </a:t>
                      </a:r>
                    </a:p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(N2 = Atividades externas que envolvem a irmandade)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62268107"/>
                  </a:ext>
                </a:extLst>
              </a:tr>
              <a:tr h="71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4) Priorizar cada iniciativa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 err="1">
                          <a:effectLst/>
                        </a:rPr>
                        <a:t>Ex</a:t>
                      </a:r>
                      <a:r>
                        <a:rPr lang="pt-BR" sz="1800" u="none" strike="noStrike" dirty="0">
                          <a:effectLst/>
                        </a:rPr>
                        <a:t>: (1= Importante e urgente, 2= Importante, 3= Importante, mas pode aguardar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304028945"/>
                  </a:ext>
                </a:extLst>
              </a:tr>
              <a:tr h="447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5) Tipo da Iniciativa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Pontual ou Contínua/Recorrente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1967834318"/>
                  </a:ext>
                </a:extLst>
              </a:tr>
              <a:tr h="8604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6) Integração 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De que forma a minha área pode facilitar/apoiar/integrar com as outras 2 áreas do grupo? Registrar na Planilha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560998636"/>
                  </a:ext>
                </a:extLst>
              </a:tr>
              <a:tr h="7686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>
                          <a:effectLst/>
                        </a:rPr>
                        <a:t>Apresentações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</a:rPr>
                        <a:t>Das 18 iniciativas de cada grupo, o Líder apresentará </a:t>
                      </a:r>
                      <a:r>
                        <a:rPr lang="pt-BR" sz="1800" b="1" u="none" strike="noStrike" dirty="0">
                          <a:effectLst/>
                        </a:rPr>
                        <a:t>as 6 mais importantes </a:t>
                      </a:r>
                      <a:r>
                        <a:rPr lang="pt-BR" sz="1800" u="none" strike="noStrike" dirty="0">
                          <a:effectLst/>
                        </a:rPr>
                        <a:t>(escolhidas pelo próprio grupo), não necessariamente as “Importantes e urgentes” (listar as 06 no </a:t>
                      </a:r>
                      <a:r>
                        <a:rPr lang="pt-BR" sz="1800" u="none" strike="noStrike" dirty="0" err="1">
                          <a:effectLst/>
                        </a:rPr>
                        <a:t>Flipchart</a:t>
                      </a:r>
                      <a:r>
                        <a:rPr lang="pt-BR" sz="1800" u="none" strike="noStrike" dirty="0">
                          <a:effectLst/>
                        </a:rPr>
                        <a:t>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989849795"/>
                  </a:ext>
                </a:extLst>
              </a:tr>
            </a:tbl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3D89A478-0EF9-4767-ADDE-3CE053BA37B5}"/>
              </a:ext>
            </a:extLst>
          </p:cNvPr>
          <p:cNvSpPr txBox="1"/>
          <p:nvPr/>
        </p:nvSpPr>
        <p:spPr>
          <a:xfrm>
            <a:off x="472637" y="1035214"/>
            <a:ext cx="10704443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pt-BR" sz="2000" dirty="0"/>
              <a:t>Após organizados em mesas separadas, cada grupo iniciou a seguinte atividade: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259D98B-5B5E-4875-BD31-12DE2D75BF11}"/>
              </a:ext>
            </a:extLst>
          </p:cNvPr>
          <p:cNvSpPr txBox="1"/>
          <p:nvPr/>
        </p:nvSpPr>
        <p:spPr>
          <a:xfrm>
            <a:off x="482365" y="1315372"/>
            <a:ext cx="10704443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pt-BR" sz="1400" dirty="0" err="1"/>
              <a:t>Obs</a:t>
            </a:r>
            <a:r>
              <a:rPr lang="pt-BR" sz="1400" dirty="0"/>
              <a:t>: foi disponibilizado um notebook em cada mesa com a planilha das 70 iniciativas listadas</a:t>
            </a:r>
          </a:p>
        </p:txBody>
      </p:sp>
    </p:spTree>
    <p:extLst>
      <p:ext uri="{BB962C8B-B14F-4D97-AF65-F5344CB8AC3E}">
        <p14:creationId xmlns:p14="http://schemas.microsoft.com/office/powerpoint/2010/main" val="3026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5808" y="1318275"/>
            <a:ext cx="5380383" cy="4646671"/>
          </a:xfrm>
        </p:spPr>
        <p:txBody>
          <a:bodyPr>
            <a:noAutofit/>
          </a:bodyPr>
          <a:lstStyle/>
          <a:p>
            <a:endParaRPr lang="pt-BR" sz="1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9624173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>
                <a:solidFill>
                  <a:srgbClr val="0070C0"/>
                </a:solidFill>
              </a:rPr>
              <a:t>Nomes escolhidos para os </a:t>
            </a:r>
            <a:r>
              <a:rPr lang="pt-BR" sz="3200" b="1" dirty="0">
                <a:solidFill>
                  <a:srgbClr val="0070C0"/>
                </a:solidFill>
                <a:latin typeface="Trebuchet MS"/>
              </a:rPr>
              <a:t>4 Grupos </a:t>
            </a:r>
            <a:r>
              <a:rPr lang="pt-BR" sz="1600" dirty="0">
                <a:solidFill>
                  <a:srgbClr val="0070C0"/>
                </a:solidFill>
                <a:latin typeface="Trebuchet MS"/>
              </a:rPr>
              <a:t>(Algo em comum: Corpo Humano)</a:t>
            </a:r>
            <a:r>
              <a:rPr lang="pt-BR" sz="16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822600" y="1459351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1B6C3667-E523-4BF4-8006-78E16944D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88366"/>
              </p:ext>
            </p:extLst>
          </p:nvPr>
        </p:nvGraphicFramePr>
        <p:xfrm>
          <a:off x="2437126" y="1356564"/>
          <a:ext cx="3332789" cy="224175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9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8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MÃOS SOLIDÁRIAS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1347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Orientação Espiritual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BENEFICÊNCIA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PROMOÇÕES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6189AA21-B6C0-4446-8CDE-8F910FE54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41654"/>
              </p:ext>
            </p:extLst>
          </p:nvPr>
        </p:nvGraphicFramePr>
        <p:xfrm>
          <a:off x="2437126" y="3803036"/>
          <a:ext cx="3332788" cy="2264011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8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33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bg1"/>
                          </a:solidFill>
                        </a:rPr>
                        <a:t>MENTES BRILHANTES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3048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DMC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PROJETOS DA DG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JURÍDICO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2B1BDF4A-236A-4DF5-B82B-8DB33F7FE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03494"/>
              </p:ext>
            </p:extLst>
          </p:nvPr>
        </p:nvGraphicFramePr>
        <p:xfrm>
          <a:off x="6686729" y="1397546"/>
          <a:ext cx="3332787" cy="223484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7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6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OMBRO AMIGO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081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DEMEC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SEGURANÇA do TRAB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MANUTENÇÃO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541F9FCB-9748-478C-BF80-9E764D4EE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1601"/>
              </p:ext>
            </p:extLst>
          </p:nvPr>
        </p:nvGraphicFramePr>
        <p:xfrm>
          <a:off x="6686729" y="3839560"/>
          <a:ext cx="3332787" cy="223995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7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7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BRAÇO FORTE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1210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PLANTIO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NOVO ENCANTO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LENHA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5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6A91545-F350-4434-BC59-830DB96FDE17}"/>
              </a:ext>
            </a:extLst>
          </p:cNvPr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670EF5C-47A5-41A1-8A70-0AB538013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5" y="271216"/>
            <a:ext cx="10073965" cy="6332783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BC1886E4-F9E6-4B1C-81A9-2EAA75B52C44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1984774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Referência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7B4FF5-E4CA-46F9-B9C0-5492387DE35C}"/>
              </a:ext>
            </a:extLst>
          </p:cNvPr>
          <p:cNvSpPr txBox="1"/>
          <p:nvPr/>
        </p:nvSpPr>
        <p:spPr>
          <a:xfrm>
            <a:off x="8022484" y="5169173"/>
            <a:ext cx="3500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Alta Fidelidade (12/11/2017)</a:t>
            </a:r>
          </a:p>
        </p:txBody>
      </p:sp>
    </p:spTree>
    <p:extLst>
      <p:ext uri="{BB962C8B-B14F-4D97-AF65-F5344CB8AC3E}">
        <p14:creationId xmlns:p14="http://schemas.microsoft.com/office/powerpoint/2010/main" val="42812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9AC7E4F0-E397-4E8D-B211-5D7BE9BF6799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6900287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Encontro de Planejamento – 13/1/2018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483D9E1-F831-403A-961A-841D2D164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703881"/>
            <a:ext cx="8756072" cy="59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14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9AC7E4F0-E397-4E8D-B211-5D7BE9BF6799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6900287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Encontro de Planejamento – 13/1/2018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0ABF096-7FE8-4E0E-97FF-D5DB1F3DB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1" y="703881"/>
            <a:ext cx="11875899" cy="54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ED5DB7B-3A8D-41AE-BDD9-8FC1C9CBAC8D}"/>
              </a:ext>
            </a:extLst>
          </p:cNvPr>
          <p:cNvSpPr txBox="1"/>
          <p:nvPr/>
        </p:nvSpPr>
        <p:spPr>
          <a:xfrm>
            <a:off x="287812" y="177855"/>
            <a:ext cx="440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rgbClr val="085298"/>
                </a:solidFill>
                <a:latin typeface="Impact" panose="020B0806030902050204" pitchFamily="34" charset="0"/>
                <a:ea typeface="Malgun Gothic" pitchFamily="34" charset="-127"/>
              </a:rPr>
              <a:t>2ª Fase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4D6A333-CED3-4685-A8E6-1D17584BD99D}"/>
              </a:ext>
            </a:extLst>
          </p:cNvPr>
          <p:cNvSpPr/>
          <p:nvPr/>
        </p:nvSpPr>
        <p:spPr>
          <a:xfrm>
            <a:off x="0" y="6597352"/>
            <a:ext cx="12192000" cy="445005"/>
          </a:xfrm>
          <a:prstGeom prst="rect">
            <a:avLst/>
          </a:pr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ADC5997-D5EF-49AB-B6A9-EAA91A6F7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D89A478-0EF9-4767-ADDE-3CE053BA37B5}"/>
              </a:ext>
            </a:extLst>
          </p:cNvPr>
          <p:cNvSpPr txBox="1"/>
          <p:nvPr/>
        </p:nvSpPr>
        <p:spPr>
          <a:xfrm>
            <a:off x="523607" y="962288"/>
            <a:ext cx="10704443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pt-BR" sz="2000" dirty="0"/>
              <a:t>Rodada livre de integração entre os 4 grupos com o objetivo de identificar ações em conjunto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A8F3C87-4DE0-4025-8DAC-B43B92AEED17}"/>
              </a:ext>
            </a:extLst>
          </p:cNvPr>
          <p:cNvSpPr txBox="1">
            <a:spLocks/>
          </p:cNvSpPr>
          <p:nvPr/>
        </p:nvSpPr>
        <p:spPr>
          <a:xfrm>
            <a:off x="3697640" y="1493374"/>
            <a:ext cx="5380383" cy="46466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sz="16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sz="16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sz="16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sz="16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sz="1600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CDE1B57-95D5-4B50-BA6E-3C3E623EA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68069"/>
              </p:ext>
            </p:extLst>
          </p:nvPr>
        </p:nvGraphicFramePr>
        <p:xfrm>
          <a:off x="1436536" y="1531663"/>
          <a:ext cx="3332789" cy="224175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9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8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MÃOS SOLIDÁRIAS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1347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Orientação Espiritual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BENEFICÊNCIA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PROMOÇÕES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60A590D-B821-4BBD-95DA-AF5DDAD29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35931"/>
              </p:ext>
            </p:extLst>
          </p:nvPr>
        </p:nvGraphicFramePr>
        <p:xfrm>
          <a:off x="1436536" y="3978135"/>
          <a:ext cx="3332788" cy="2264011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8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33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bg1"/>
                          </a:solidFill>
                        </a:rPr>
                        <a:t>MENTES BRILHANTES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3048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DMC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PROJETOS DA DG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JURÍDICO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2EA784DD-A2C0-4686-A3CA-80A28A48D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680049"/>
              </p:ext>
            </p:extLst>
          </p:nvPr>
        </p:nvGraphicFramePr>
        <p:xfrm>
          <a:off x="7096652" y="1572645"/>
          <a:ext cx="3332787" cy="223484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7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6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OMBRO AMIGO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081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DEMEC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SEGURANÇA do TRAB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MANUTENÇÃO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970FF3A1-30CA-47D8-A8A4-FF0033A18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221267"/>
              </p:ext>
            </p:extLst>
          </p:nvPr>
        </p:nvGraphicFramePr>
        <p:xfrm>
          <a:off x="7096652" y="4014659"/>
          <a:ext cx="3332787" cy="223995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332787">
                  <a:extLst>
                    <a:ext uri="{9D8B030D-6E8A-4147-A177-3AD203B41FA5}">
                      <a16:colId xmlns:a16="http://schemas.microsoft.com/office/drawing/2014/main" val="2853301508"/>
                    </a:ext>
                  </a:extLst>
                </a:gridCol>
              </a:tblGrid>
              <a:tr h="527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BRAÇO FORTE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05633"/>
                  </a:ext>
                </a:extLst>
              </a:tr>
              <a:tr h="171210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PLANTIO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NOVO ENCANTO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pt-BR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LENHA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02640"/>
                  </a:ext>
                </a:extLst>
              </a:tr>
            </a:tbl>
          </a:graphicData>
        </a:graphic>
      </p:graphicFrame>
      <p:sp>
        <p:nvSpPr>
          <p:cNvPr id="22" name="Seta: Curva para Cima 21">
            <a:extLst>
              <a:ext uri="{FF2B5EF4-FFF2-40B4-BE49-F238E27FC236}">
                <a16:creationId xmlns:a16="http://schemas.microsoft.com/office/drawing/2014/main" id="{08C7E8CD-85C8-4ED8-B628-244E9899474F}"/>
              </a:ext>
            </a:extLst>
          </p:cNvPr>
          <p:cNvSpPr/>
          <p:nvPr/>
        </p:nvSpPr>
        <p:spPr>
          <a:xfrm>
            <a:off x="4961356" y="4737754"/>
            <a:ext cx="1962317" cy="81902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: Curva para Baixo 23">
            <a:extLst>
              <a:ext uri="{FF2B5EF4-FFF2-40B4-BE49-F238E27FC236}">
                <a16:creationId xmlns:a16="http://schemas.microsoft.com/office/drawing/2014/main" id="{406DE18C-1607-48EC-A803-4412D002835D}"/>
              </a:ext>
            </a:extLst>
          </p:cNvPr>
          <p:cNvSpPr/>
          <p:nvPr/>
        </p:nvSpPr>
        <p:spPr>
          <a:xfrm flipH="1">
            <a:off x="4871086" y="2279881"/>
            <a:ext cx="2052587" cy="89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ECDA15-EE1F-480C-A042-54356299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582" y="168127"/>
            <a:ext cx="11794836" cy="65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0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5C6026-7687-43CF-95AA-6433BC8F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7" y="256784"/>
            <a:ext cx="11856903" cy="6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8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77E944-7CA1-4CE2-8ADE-2698D44D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671" y="266918"/>
            <a:ext cx="11558657" cy="6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31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F0B1CE-6B20-4DA0-99F0-7AC15A07E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564" y="293255"/>
            <a:ext cx="11253849" cy="65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57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5C078FD-3D3B-4FAA-AE63-D47D3E1947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2C97C3-1035-41B0-8AF6-44BB87B9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14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2"/>
            <a:ext cx="12192000" cy="8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2A8A83F-5CEB-44FF-A91B-A66940BD3F05}"/>
              </a:ext>
            </a:extLst>
          </p:cNvPr>
          <p:cNvSpPr/>
          <p:nvPr/>
        </p:nvSpPr>
        <p:spPr>
          <a:xfrm>
            <a:off x="116394" y="117759"/>
            <a:ext cx="4093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Trebuchet MS"/>
                <a:cs typeface="Trebuchet MS"/>
              </a:rPr>
              <a:t>WhatsApp e </a:t>
            </a:r>
            <a:r>
              <a:rPr lang="pt-BR" sz="3600" b="1" dirty="0" err="1">
                <a:solidFill>
                  <a:srgbClr val="0070C0"/>
                </a:solidFill>
                <a:latin typeface="Trebuchet MS"/>
                <a:cs typeface="Trebuchet MS"/>
              </a:rPr>
              <a:t>Trello</a:t>
            </a:r>
            <a:endParaRPr lang="pt-BR" sz="3600" b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63645E5-28C5-4CA9-973C-2889643E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32" y="117759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Resultado de imagem para icone whatsapp gif">
            <a:extLst>
              <a:ext uri="{FF2B5EF4-FFF2-40B4-BE49-F238E27FC236}">
                <a16:creationId xmlns:a16="http://schemas.microsoft.com/office/drawing/2014/main" id="{DCCCBB8B-E429-411A-8822-D3FF342A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38" y="1783274"/>
            <a:ext cx="546270" cy="5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A4FE2C-A55B-4EFD-BC49-28C007EDC14D}"/>
              </a:ext>
            </a:extLst>
          </p:cNvPr>
          <p:cNvSpPr txBox="1"/>
          <p:nvPr/>
        </p:nvSpPr>
        <p:spPr>
          <a:xfrm>
            <a:off x="2511601" y="2329544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M. Representante</a:t>
            </a:r>
          </a:p>
          <a:p>
            <a:pPr algn="ctr"/>
            <a:r>
              <a:rPr lang="pt-BR" dirty="0"/>
              <a:t>Presidente</a:t>
            </a:r>
          </a:p>
          <a:p>
            <a:pPr algn="ctr"/>
            <a:r>
              <a:rPr lang="pt-BR" dirty="0"/>
              <a:t>Vice-Presidente</a:t>
            </a:r>
          </a:p>
        </p:txBody>
      </p:sp>
      <p:pic>
        <p:nvPicPr>
          <p:cNvPr id="8" name="Picture 2" descr="Resultado de imagem para icone whatsapp gif">
            <a:extLst>
              <a:ext uri="{FF2B5EF4-FFF2-40B4-BE49-F238E27FC236}">
                <a16:creationId xmlns:a16="http://schemas.microsoft.com/office/drawing/2014/main" id="{8B0A26B3-9F64-42B7-BB6E-59FC5A45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23" y="1783274"/>
            <a:ext cx="546270" cy="5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893ED55-39C9-4254-9EFB-8FAEE93D8A78}"/>
              </a:ext>
            </a:extLst>
          </p:cNvPr>
          <p:cNvSpPr txBox="1"/>
          <p:nvPr/>
        </p:nvSpPr>
        <p:spPr>
          <a:xfrm>
            <a:off x="4732286" y="2329544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M. Representante</a:t>
            </a:r>
          </a:p>
          <a:p>
            <a:pPr algn="ctr"/>
            <a:r>
              <a:rPr lang="pt-BR" dirty="0"/>
              <a:t>Diretoria Eleita</a:t>
            </a:r>
          </a:p>
        </p:txBody>
      </p:sp>
      <p:pic>
        <p:nvPicPr>
          <p:cNvPr id="11" name="Picture 2" descr="Resultado de imagem para icone whatsapp gif">
            <a:extLst>
              <a:ext uri="{FF2B5EF4-FFF2-40B4-BE49-F238E27FC236}">
                <a16:creationId xmlns:a16="http://schemas.microsoft.com/office/drawing/2014/main" id="{068AF623-3105-4B3B-8684-5DFF5E85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75" y="1783274"/>
            <a:ext cx="546270" cy="5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681272-551D-49D9-B82C-68783104237A}"/>
              </a:ext>
            </a:extLst>
          </p:cNvPr>
          <p:cNvSpPr txBox="1"/>
          <p:nvPr/>
        </p:nvSpPr>
        <p:spPr>
          <a:xfrm>
            <a:off x="7145938" y="2329544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M. Representante</a:t>
            </a:r>
          </a:p>
          <a:p>
            <a:pPr algn="ctr"/>
            <a:r>
              <a:rPr lang="pt-BR" dirty="0"/>
              <a:t>Diretoria Eleita</a:t>
            </a:r>
          </a:p>
          <a:p>
            <a:pPr algn="ctr"/>
            <a:r>
              <a:rPr lang="pt-BR" dirty="0"/>
              <a:t>Departamentos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9C74369-ECAD-4A4E-92D8-1AC470CD926E}"/>
              </a:ext>
            </a:extLst>
          </p:cNvPr>
          <p:cNvSpPr/>
          <p:nvPr/>
        </p:nvSpPr>
        <p:spPr>
          <a:xfrm>
            <a:off x="0" y="3429000"/>
            <a:ext cx="12192000" cy="465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Dúvidas rápidas, agendamento de reuniões, conversas pontuais</a:t>
            </a:r>
          </a:p>
        </p:txBody>
      </p:sp>
      <p:pic>
        <p:nvPicPr>
          <p:cNvPr id="9220" name="Picture 4" descr="Resultado de imagem para trello icon">
            <a:extLst>
              <a:ext uri="{FF2B5EF4-FFF2-40B4-BE49-F238E27FC236}">
                <a16:creationId xmlns:a16="http://schemas.microsoft.com/office/drawing/2014/main" id="{0566718A-DE30-42BE-B656-ACA17372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13" y="4849131"/>
            <a:ext cx="2115773" cy="6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EBF8CCF6-EAB5-460D-B163-BFAED25420A3}"/>
              </a:ext>
            </a:extLst>
          </p:cNvPr>
          <p:cNvSpPr/>
          <p:nvPr/>
        </p:nvSpPr>
        <p:spPr>
          <a:xfrm>
            <a:off x="5867400" y="4071124"/>
            <a:ext cx="413657" cy="513245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4513DC7-E5DC-437B-B532-DA0B040D2DCB}"/>
              </a:ext>
            </a:extLst>
          </p:cNvPr>
          <p:cNvSpPr/>
          <p:nvPr/>
        </p:nvSpPr>
        <p:spPr>
          <a:xfrm>
            <a:off x="0" y="5499290"/>
            <a:ext cx="12192000" cy="13587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Planejamento de ações, acompanhamento de demandas, checklists, históricos</a:t>
            </a:r>
          </a:p>
        </p:txBody>
      </p:sp>
    </p:spTree>
    <p:extLst>
      <p:ext uri="{BB962C8B-B14F-4D97-AF65-F5344CB8AC3E}">
        <p14:creationId xmlns:p14="http://schemas.microsoft.com/office/powerpoint/2010/main" val="30257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3" grpId="0" animBg="1"/>
      <p:bldP spid="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2"/>
            <a:ext cx="12192000" cy="8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2A8A83F-5CEB-44FF-A91B-A66940BD3F05}"/>
              </a:ext>
            </a:extLst>
          </p:cNvPr>
          <p:cNvSpPr/>
          <p:nvPr/>
        </p:nvSpPr>
        <p:spPr>
          <a:xfrm>
            <a:off x="116394" y="117759"/>
            <a:ext cx="6828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Trebuchet MS"/>
                <a:cs typeface="Trebuchet MS"/>
              </a:rPr>
              <a:t>Ferramenta de trabalho: </a:t>
            </a:r>
            <a:r>
              <a:rPr lang="pt-BR" sz="3600" b="1" i="1" dirty="0" err="1">
                <a:solidFill>
                  <a:srgbClr val="0070C0"/>
                </a:solidFill>
                <a:latin typeface="Trebuchet MS"/>
                <a:cs typeface="Trebuchet MS"/>
              </a:rPr>
              <a:t>Trello</a:t>
            </a:r>
            <a:endParaRPr lang="pt-BR" sz="3600" b="1" i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63645E5-28C5-4CA9-973C-2889643E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32" y="117759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9F751B-9106-4FC4-A4A8-419BB0F33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8627" r="26375" b="8625"/>
          <a:stretch/>
        </p:blipFill>
        <p:spPr>
          <a:xfrm>
            <a:off x="2819449" y="764090"/>
            <a:ext cx="6723169" cy="5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6A91545-F350-4434-BC59-830DB96FDE17}"/>
              </a:ext>
            </a:extLst>
          </p:cNvPr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C1886E4-F9E6-4B1C-81A9-2EAA75B52C44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1984774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Referência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8F780E-8442-4745-89E8-A87CB76D1204}"/>
              </a:ext>
            </a:extLst>
          </p:cNvPr>
          <p:cNvSpPr txBox="1">
            <a:spLocks/>
          </p:cNvSpPr>
          <p:nvPr/>
        </p:nvSpPr>
        <p:spPr>
          <a:xfrm>
            <a:off x="292598" y="1155299"/>
            <a:ext cx="3990071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rgbClr val="C00000"/>
                </a:solidFill>
              </a:rPr>
              <a:t> </a:t>
            </a:r>
            <a:r>
              <a:rPr lang="pt-BR" sz="4000" b="1" dirty="0">
                <a:solidFill>
                  <a:srgbClr val="C00000"/>
                </a:solidFill>
                <a:latin typeface="Trebuchet MS"/>
              </a:rPr>
              <a:t>Planejamento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B3494338-036E-4B18-A625-10F7F68D8DA9}"/>
              </a:ext>
            </a:extLst>
          </p:cNvPr>
          <p:cNvSpPr txBox="1">
            <a:spLocks/>
          </p:cNvSpPr>
          <p:nvPr/>
        </p:nvSpPr>
        <p:spPr>
          <a:xfrm>
            <a:off x="641348" y="1829803"/>
            <a:ext cx="10909303" cy="1255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rgbClr val="002060"/>
                </a:solidFill>
              </a:rPr>
              <a:t>É uma ferramenta administrativa que possibilita a tomada de decisões de forma antecipada, evitando que imprevistos prejudiquem a concretização dos objetivos.                                                                 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D79537A2-24FD-4364-BBF0-0B766C5F3D50}"/>
              </a:ext>
            </a:extLst>
          </p:cNvPr>
          <p:cNvSpPr txBox="1">
            <a:spLocks/>
          </p:cNvSpPr>
          <p:nvPr/>
        </p:nvSpPr>
        <p:spPr>
          <a:xfrm>
            <a:off x="463852" y="3334459"/>
            <a:ext cx="3990071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latin typeface="Trebuchet MS"/>
              </a:rPr>
              <a:t>Orçamento</a:t>
            </a:r>
            <a:endParaRPr lang="pt-BR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A334810-FAA7-41F0-8C77-629F3B31ECC7}"/>
              </a:ext>
            </a:extLst>
          </p:cNvPr>
          <p:cNvSpPr txBox="1">
            <a:spLocks/>
          </p:cNvSpPr>
          <p:nvPr/>
        </p:nvSpPr>
        <p:spPr>
          <a:xfrm>
            <a:off x="624062" y="4027817"/>
            <a:ext cx="11300843" cy="1255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rgbClr val="002060"/>
                </a:solidFill>
              </a:rPr>
              <a:t>É a tradução do Planejamento em números, e com ele é possível estabelecer metas de forma mais precisa, proporcionando uma visão bem mais aproximada da situação futura.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2110AEB-383D-4FD7-8779-E4BD46A82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30" y="4761954"/>
            <a:ext cx="1936975" cy="20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2"/>
            <a:ext cx="12192000" cy="8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63645E5-28C5-4CA9-973C-2889643E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32" y="117759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761BFA-520E-4185-8B48-90E54BB8E8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26" r="33463" b="2571"/>
          <a:stretch/>
        </p:blipFill>
        <p:spPr>
          <a:xfrm>
            <a:off x="1009593" y="61933"/>
            <a:ext cx="9649171" cy="67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2"/>
            <a:ext cx="12192000" cy="8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E903366-008E-4F40-A46D-5F192AAAEB48}"/>
              </a:ext>
            </a:extLst>
          </p:cNvPr>
          <p:cNvGrpSpPr/>
          <p:nvPr/>
        </p:nvGrpSpPr>
        <p:grpSpPr>
          <a:xfrm>
            <a:off x="434110" y="117759"/>
            <a:ext cx="10852726" cy="6622482"/>
            <a:chOff x="895928" y="924269"/>
            <a:chExt cx="9853416" cy="553194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B2A79CC-B2AD-475D-A0F5-D63C270E7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92" r="16926" b="4193"/>
            <a:stretch/>
          </p:blipFill>
          <p:spPr>
            <a:xfrm>
              <a:off x="895928" y="924269"/>
              <a:ext cx="9853416" cy="5531949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99BA20E-029F-4833-B89A-46D9771F9AF8}"/>
                </a:ext>
              </a:extLst>
            </p:cNvPr>
            <p:cNvSpPr/>
            <p:nvPr/>
          </p:nvSpPr>
          <p:spPr>
            <a:xfrm>
              <a:off x="4143641" y="1976581"/>
              <a:ext cx="465304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F10D8E9-1BB7-4CA9-AD66-25F2746D7545}"/>
                </a:ext>
              </a:extLst>
            </p:cNvPr>
            <p:cNvSpPr/>
            <p:nvPr/>
          </p:nvSpPr>
          <p:spPr>
            <a:xfrm>
              <a:off x="3012187" y="2078181"/>
              <a:ext cx="312904" cy="286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61803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2"/>
            <a:ext cx="12192000" cy="8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1DEF88-EAB6-42C9-9244-AFF646CAB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6" y="292468"/>
            <a:ext cx="11259127" cy="627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5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F6ECD5-D00B-4CBE-906C-DAC54B098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71" y="300028"/>
            <a:ext cx="9766440" cy="62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ADC678-6188-4C44-A9A7-614397AC2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865" y="421447"/>
            <a:ext cx="9810717" cy="6299429"/>
          </a:xfrm>
          <a:prstGeom prst="rect">
            <a:avLst/>
          </a:prstGeom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05E9E7EC-A790-410D-A2EA-F777CC19392C}"/>
              </a:ext>
            </a:extLst>
          </p:cNvPr>
          <p:cNvSpPr/>
          <p:nvPr/>
        </p:nvSpPr>
        <p:spPr>
          <a:xfrm rot="5400000">
            <a:off x="471055" y="1256144"/>
            <a:ext cx="692727" cy="683491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CAE88647-1028-4C27-9A2E-04AD9FD53C3A}"/>
              </a:ext>
            </a:extLst>
          </p:cNvPr>
          <p:cNvSpPr/>
          <p:nvPr/>
        </p:nvSpPr>
        <p:spPr>
          <a:xfrm rot="5400000">
            <a:off x="471055" y="3046776"/>
            <a:ext cx="692727" cy="683491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6A0B03C7-2CEB-4346-AEF3-FE506A2FBFEE}"/>
              </a:ext>
            </a:extLst>
          </p:cNvPr>
          <p:cNvSpPr/>
          <p:nvPr/>
        </p:nvSpPr>
        <p:spPr>
          <a:xfrm rot="5400000">
            <a:off x="471054" y="4963327"/>
            <a:ext cx="692727" cy="683491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857C7C8D-1C45-4FB2-B955-5D22D8A7BD5D}"/>
              </a:ext>
            </a:extLst>
          </p:cNvPr>
          <p:cNvSpPr/>
          <p:nvPr/>
        </p:nvSpPr>
        <p:spPr>
          <a:xfrm rot="16200000">
            <a:off x="11369963" y="1427014"/>
            <a:ext cx="692727" cy="683491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EBAE3583-C1B6-4472-BD6F-0C8E9BE752AC}"/>
              </a:ext>
            </a:extLst>
          </p:cNvPr>
          <p:cNvSpPr/>
          <p:nvPr/>
        </p:nvSpPr>
        <p:spPr>
          <a:xfrm rot="16200000">
            <a:off x="11369963" y="3666834"/>
            <a:ext cx="692727" cy="683491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F176E44-E822-4785-9535-44938D037603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2045303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25012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893E73F-6C1E-42E4-8BA9-C821EB39856F}"/>
              </a:ext>
            </a:extLst>
          </p:cNvPr>
          <p:cNvSpPr/>
          <p:nvPr/>
        </p:nvSpPr>
        <p:spPr>
          <a:xfrm>
            <a:off x="1559862" y="210219"/>
            <a:ext cx="914400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Elementos essenciais para uma Boa Gestão!</a:t>
            </a:r>
          </a:p>
        </p:txBody>
      </p:sp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641BAC5E-7052-46BA-8A57-B48FA6503A11}"/>
              </a:ext>
            </a:extLst>
          </p:cNvPr>
          <p:cNvSpPr/>
          <p:nvPr/>
        </p:nvSpPr>
        <p:spPr>
          <a:xfrm>
            <a:off x="4157051" y="1196752"/>
            <a:ext cx="4248472" cy="4104456"/>
          </a:xfrm>
          <a:prstGeom prst="triangle">
            <a:avLst/>
          </a:prstGeom>
          <a:solidFill>
            <a:srgbClr val="FFFF5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561DFF-837A-406B-8D9C-105E1EFF5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62" y="4501371"/>
            <a:ext cx="857433" cy="8574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AABE3E2-A031-4AA4-8F36-F1BCE1FF7D90}"/>
              </a:ext>
            </a:extLst>
          </p:cNvPr>
          <p:cNvSpPr txBox="1"/>
          <p:nvPr/>
        </p:nvSpPr>
        <p:spPr>
          <a:xfrm>
            <a:off x="4259654" y="4667424"/>
            <a:ext cx="404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entury Gothic" panose="020B0502020202020204" pitchFamily="34" charset="0"/>
              </a:rPr>
              <a:t>Processos bem definidos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4D864A1-FEB0-413C-851A-F166827757B0}"/>
              </a:ext>
            </a:extLst>
          </p:cNvPr>
          <p:cNvCxnSpPr>
            <a:cxnSpLocks/>
          </p:cNvCxnSpPr>
          <p:nvPr/>
        </p:nvCxnSpPr>
        <p:spPr>
          <a:xfrm flipV="1">
            <a:off x="3381196" y="4930088"/>
            <a:ext cx="1548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cons.iconarchive.com/icons/graphicloads/100-flat/256/system-analytics-icon.png">
            <a:extLst>
              <a:ext uri="{FF2B5EF4-FFF2-40B4-BE49-F238E27FC236}">
                <a16:creationId xmlns:a16="http://schemas.microsoft.com/office/drawing/2014/main" id="{AC816880-7B2A-4837-9B89-C383BFB3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42" y="386403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C14CEC-2E61-4874-90C4-0C8146D7B667}"/>
              </a:ext>
            </a:extLst>
          </p:cNvPr>
          <p:cNvSpPr txBox="1"/>
          <p:nvPr/>
        </p:nvSpPr>
        <p:spPr>
          <a:xfrm>
            <a:off x="4499089" y="3892668"/>
            <a:ext cx="35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entury Gothic" panose="020B0502020202020204" pitchFamily="34" charset="0"/>
              </a:rPr>
              <a:t>Sistema de Gestão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E9ED3C1-4812-4784-A5CD-1EFD1EB84659}"/>
              </a:ext>
            </a:extLst>
          </p:cNvPr>
          <p:cNvCxnSpPr/>
          <p:nvPr/>
        </p:nvCxnSpPr>
        <p:spPr>
          <a:xfrm flipV="1">
            <a:off x="3339668" y="4130700"/>
            <a:ext cx="1584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BF93A7CF-B028-4D1D-8605-5C1DC865B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17" y="3063291"/>
            <a:ext cx="582795" cy="58279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F1B654-B3F6-4E60-90ED-679186D656DF}"/>
              </a:ext>
            </a:extLst>
          </p:cNvPr>
          <p:cNvSpPr txBox="1"/>
          <p:nvPr/>
        </p:nvSpPr>
        <p:spPr>
          <a:xfrm>
            <a:off x="3971622" y="3105203"/>
            <a:ext cx="467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entury Gothic" panose="020B0502020202020204" pitchFamily="34" charset="0"/>
              </a:rPr>
              <a:t>Planejamento e Orçamento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05ABCDF-17FC-49A4-86C9-A1769E0EFA7F}"/>
              </a:ext>
            </a:extLst>
          </p:cNvPr>
          <p:cNvCxnSpPr/>
          <p:nvPr/>
        </p:nvCxnSpPr>
        <p:spPr>
          <a:xfrm flipV="1">
            <a:off x="3350940" y="3355205"/>
            <a:ext cx="1692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8DCE4803-6A94-490A-99D9-E6A45FAF6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7" y="2337218"/>
            <a:ext cx="526513" cy="508120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BACFDDC-0C6A-4B3E-B879-86935BC2DCA2}"/>
              </a:ext>
            </a:extLst>
          </p:cNvPr>
          <p:cNvCxnSpPr/>
          <p:nvPr/>
        </p:nvCxnSpPr>
        <p:spPr>
          <a:xfrm flipV="1">
            <a:off x="3316808" y="2635967"/>
            <a:ext cx="2196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56B775CC-0B54-4BF3-BC38-C2E4D8E633F6}"/>
              </a:ext>
            </a:extLst>
          </p:cNvPr>
          <p:cNvSpPr/>
          <p:nvPr/>
        </p:nvSpPr>
        <p:spPr>
          <a:xfrm>
            <a:off x="5161091" y="2390858"/>
            <a:ext cx="229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latin typeface="Century Gothic" panose="020B0502020202020204" pitchFamily="34" charset="0"/>
              </a:rPr>
              <a:t>Transparência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3AD8A92-C030-4A6A-9DD4-97A717596234}"/>
              </a:ext>
            </a:extLst>
          </p:cNvPr>
          <p:cNvSpPr/>
          <p:nvPr/>
        </p:nvSpPr>
        <p:spPr>
          <a:xfrm>
            <a:off x="5403946" y="1540823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latin typeface="Century Gothic" panose="020B0502020202020204" pitchFamily="34" charset="0"/>
              </a:rPr>
              <a:t>Supervisão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82167D7-8CE8-4B0F-9CAF-672E1B5A9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43" y="1535393"/>
            <a:ext cx="669872" cy="557374"/>
          </a:xfrm>
          <a:prstGeom prst="rect">
            <a:avLst/>
          </a:prstGeom>
        </p:spPr>
      </p:pic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0BE2E20-4626-46AD-8C05-CB0E0BD2A279}"/>
              </a:ext>
            </a:extLst>
          </p:cNvPr>
          <p:cNvCxnSpPr>
            <a:cxnSpLocks/>
          </p:cNvCxnSpPr>
          <p:nvPr/>
        </p:nvCxnSpPr>
        <p:spPr>
          <a:xfrm flipV="1">
            <a:off x="3317040" y="1812133"/>
            <a:ext cx="2376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0BC1568-0328-4E56-A936-B029F29A8550}"/>
              </a:ext>
            </a:extLst>
          </p:cNvPr>
          <p:cNvGrpSpPr/>
          <p:nvPr/>
        </p:nvGrpSpPr>
        <p:grpSpPr>
          <a:xfrm>
            <a:off x="2693412" y="5395528"/>
            <a:ext cx="5683412" cy="792088"/>
            <a:chOff x="1192844" y="5395528"/>
            <a:chExt cx="5683412" cy="792088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DD97C3E5-9B35-4C95-A567-ADE08557B03E}"/>
                </a:ext>
              </a:extLst>
            </p:cNvPr>
            <p:cNvSpPr/>
            <p:nvPr/>
          </p:nvSpPr>
          <p:spPr>
            <a:xfrm>
              <a:off x="2627784" y="5395528"/>
              <a:ext cx="4248472" cy="792088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Equipe bem alinhada</a:t>
              </a:r>
            </a:p>
          </p:txBody>
        </p:sp>
        <p:pic>
          <p:nvPicPr>
            <p:cNvPr id="26" name="Picture 4" descr="http://northeastmaglev.com/sites/northeastmaglev/files/styles/img-circle/public/icon-team.png?itok=d-6Vtu_T">
              <a:extLst>
                <a:ext uri="{FF2B5EF4-FFF2-40B4-BE49-F238E27FC236}">
                  <a16:creationId xmlns:a16="http://schemas.microsoft.com/office/drawing/2014/main" id="{9C32B9F8-FE56-405E-88A0-6D427C08D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844" y="553457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55483A-C38A-4AC8-AC16-99194E895FFE}"/>
              </a:ext>
            </a:extLst>
          </p:cNvPr>
          <p:cNvCxnSpPr>
            <a:cxnSpLocks/>
          </p:cNvCxnSpPr>
          <p:nvPr/>
        </p:nvCxnSpPr>
        <p:spPr>
          <a:xfrm flipV="1">
            <a:off x="3246354" y="5793385"/>
            <a:ext cx="1548000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237AD41-6D2C-4689-98E1-0DC696B3EBF1}"/>
              </a:ext>
            </a:extLst>
          </p:cNvPr>
          <p:cNvSpPr txBox="1"/>
          <p:nvPr/>
        </p:nvSpPr>
        <p:spPr>
          <a:xfrm>
            <a:off x="10210158" y="2735203"/>
            <a:ext cx="1981842" cy="2314929"/>
          </a:xfrm>
          <a:prstGeom prst="rect">
            <a:avLst/>
          </a:prstGeom>
          <a:solidFill>
            <a:srgbClr val="0070C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Integração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Motivação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Objetivo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Gestão Participativa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Previsibilidade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Segurança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Organização</a:t>
            </a:r>
          </a:p>
        </p:txBody>
      </p:sp>
    </p:spTree>
    <p:extLst>
      <p:ext uri="{BB962C8B-B14F-4D97-AF65-F5344CB8AC3E}">
        <p14:creationId xmlns:p14="http://schemas.microsoft.com/office/powerpoint/2010/main" val="11327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2" grpId="0"/>
      <p:bldP spid="15" grpId="0"/>
      <p:bldP spid="19" grpId="0"/>
      <p:bldP spid="20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6" descr="Assinaturas Vertical.gif">
            <a:extLst>
              <a:ext uri="{FF2B5EF4-FFF2-40B4-BE49-F238E27FC236}">
                <a16:creationId xmlns:a16="http://schemas.microsoft.com/office/drawing/2014/main" id="{D428A0A8-DD70-4C42-88EA-2D3AC9E71B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39" y="206370"/>
            <a:ext cx="1900343" cy="110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sultado de imagem para gestão">
            <a:extLst>
              <a:ext uri="{FF2B5EF4-FFF2-40B4-BE49-F238E27FC236}">
                <a16:creationId xmlns:a16="http://schemas.microsoft.com/office/drawing/2014/main" id="{35E014E2-D8D5-4A07-A482-DB22367E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87" y="4203493"/>
            <a:ext cx="4326846" cy="26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225489-D00B-4478-93F7-3E51B76F6B8F}"/>
              </a:ext>
            </a:extLst>
          </p:cNvPr>
          <p:cNvSpPr txBox="1"/>
          <p:nvPr/>
        </p:nvSpPr>
        <p:spPr>
          <a:xfrm>
            <a:off x="2019946" y="2162812"/>
            <a:ext cx="8323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0070C0"/>
                </a:solidFill>
                <a:ea typeface="Malgun Gothic" pitchFamily="34" charset="-127"/>
              </a:rPr>
              <a:t>Prosperidade!</a:t>
            </a:r>
          </a:p>
        </p:txBody>
      </p:sp>
    </p:spTree>
    <p:extLst>
      <p:ext uri="{BB962C8B-B14F-4D97-AF65-F5344CB8AC3E}">
        <p14:creationId xmlns:p14="http://schemas.microsoft.com/office/powerpoint/2010/main" val="405506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7DEA98-A024-4D79-A189-1A20237B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57" y="-110837"/>
            <a:ext cx="9262352" cy="68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6A91545-F350-4434-BC59-830DB96FDE17}"/>
              </a:ext>
            </a:extLst>
          </p:cNvPr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25F452-C1ED-40D8-BE0D-9F9FE078B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544" y="577400"/>
            <a:ext cx="9379503" cy="6212712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BC1886E4-F9E6-4B1C-81A9-2EAA75B52C44}"/>
              </a:ext>
            </a:extLst>
          </p:cNvPr>
          <p:cNvSpPr txBox="1">
            <a:spLocks/>
          </p:cNvSpPr>
          <p:nvPr/>
        </p:nvSpPr>
        <p:spPr>
          <a:xfrm>
            <a:off x="0" y="67888"/>
            <a:ext cx="2201885" cy="4247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 dirty="0">
                <a:solidFill>
                  <a:srgbClr val="0070C0"/>
                </a:solidFill>
              </a:rPr>
              <a:t>Linha do Tempo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D63D63E-C1C8-4322-B12E-961B4588A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06B591CE-E437-49F6-9B31-8E86F635E0D0}"/>
              </a:ext>
            </a:extLst>
          </p:cNvPr>
          <p:cNvSpPr txBox="1">
            <a:spLocks/>
          </p:cNvSpPr>
          <p:nvPr/>
        </p:nvSpPr>
        <p:spPr>
          <a:xfrm>
            <a:off x="330306" y="1155299"/>
            <a:ext cx="3990071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833FA845-CF31-47CA-9770-2A862BA5B450}"/>
              </a:ext>
            </a:extLst>
          </p:cNvPr>
          <p:cNvSpPr/>
          <p:nvPr/>
        </p:nvSpPr>
        <p:spPr>
          <a:xfrm rot="5400000">
            <a:off x="1192034" y="1350724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DCDFA4A9-2B0D-4137-AD91-C925D6BB1C31}"/>
              </a:ext>
            </a:extLst>
          </p:cNvPr>
          <p:cNvSpPr/>
          <p:nvPr/>
        </p:nvSpPr>
        <p:spPr>
          <a:xfrm rot="5400000">
            <a:off x="3237889" y="2131799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6C2187CE-E5CA-4003-82CA-E7D0E5B6B50F}"/>
              </a:ext>
            </a:extLst>
          </p:cNvPr>
          <p:cNvSpPr/>
          <p:nvPr/>
        </p:nvSpPr>
        <p:spPr>
          <a:xfrm rot="5400000">
            <a:off x="5182105" y="822789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riângulo isósceles 13">
            <a:extLst>
              <a:ext uri="{FF2B5EF4-FFF2-40B4-BE49-F238E27FC236}">
                <a16:creationId xmlns:a16="http://schemas.microsoft.com/office/drawing/2014/main" id="{D0E6B803-DB0F-4A81-913F-4F1D1088800A}"/>
              </a:ext>
            </a:extLst>
          </p:cNvPr>
          <p:cNvSpPr/>
          <p:nvPr/>
        </p:nvSpPr>
        <p:spPr>
          <a:xfrm rot="5400000">
            <a:off x="6191204" y="2223561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E3C91852-C9DB-4C3E-B3E4-287648177A28}"/>
              </a:ext>
            </a:extLst>
          </p:cNvPr>
          <p:cNvSpPr/>
          <p:nvPr/>
        </p:nvSpPr>
        <p:spPr>
          <a:xfrm rot="16200000">
            <a:off x="7301889" y="3452091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4F22D188-FFAB-4E7F-95C0-3BFFC37BFF38}"/>
              </a:ext>
            </a:extLst>
          </p:cNvPr>
          <p:cNvSpPr/>
          <p:nvPr/>
        </p:nvSpPr>
        <p:spPr>
          <a:xfrm rot="16200000">
            <a:off x="4872686" y="3462395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E9DC1FFF-EE8C-4434-9865-A7142E41B8C8}"/>
              </a:ext>
            </a:extLst>
          </p:cNvPr>
          <p:cNvSpPr/>
          <p:nvPr/>
        </p:nvSpPr>
        <p:spPr>
          <a:xfrm rot="5400000">
            <a:off x="2808398" y="5056277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240CB317-075A-4196-B489-A8455932DF64}"/>
              </a:ext>
            </a:extLst>
          </p:cNvPr>
          <p:cNvSpPr/>
          <p:nvPr/>
        </p:nvSpPr>
        <p:spPr>
          <a:xfrm rot="5400000">
            <a:off x="5408435" y="5056277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400EA079-81C0-4733-ACCF-4930F44DEFF2}"/>
              </a:ext>
            </a:extLst>
          </p:cNvPr>
          <p:cNvSpPr/>
          <p:nvPr/>
        </p:nvSpPr>
        <p:spPr>
          <a:xfrm rot="5400000">
            <a:off x="7694980" y="5056276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465B0CCC-59AD-4BA5-A59B-DC65839E70CD}"/>
              </a:ext>
            </a:extLst>
          </p:cNvPr>
          <p:cNvSpPr/>
          <p:nvPr/>
        </p:nvSpPr>
        <p:spPr>
          <a:xfrm rot="16200000">
            <a:off x="10243671" y="6125890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isósceles 20">
            <a:extLst>
              <a:ext uri="{FF2B5EF4-FFF2-40B4-BE49-F238E27FC236}">
                <a16:creationId xmlns:a16="http://schemas.microsoft.com/office/drawing/2014/main" id="{12C54189-8048-4E4F-97CB-90DB4C8DAE61}"/>
              </a:ext>
            </a:extLst>
          </p:cNvPr>
          <p:cNvSpPr/>
          <p:nvPr/>
        </p:nvSpPr>
        <p:spPr>
          <a:xfrm rot="16200000">
            <a:off x="8031565" y="6125889"/>
            <a:ext cx="355601" cy="30941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55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6A91545-F350-4434-BC59-830DB96FDE17}"/>
              </a:ext>
            </a:extLst>
          </p:cNvPr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419334-D1ED-4F24-BAA5-40C386B2F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BC1886E4-F9E6-4B1C-81A9-2EAA75B52C44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4350678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Estrutura Organizacional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D32F27DE-1B1C-42D5-AD5F-D84685F897A4}"/>
              </a:ext>
            </a:extLst>
          </p:cNvPr>
          <p:cNvSpPr txBox="1">
            <a:spLocks/>
          </p:cNvSpPr>
          <p:nvPr/>
        </p:nvSpPr>
        <p:spPr>
          <a:xfrm>
            <a:off x="761246" y="1425839"/>
            <a:ext cx="10594590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pt-BR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pt-BR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ED5080B-344C-4DD2-8E99-EFD91A3F64A4}"/>
              </a:ext>
            </a:extLst>
          </p:cNvPr>
          <p:cNvSpPr txBox="1">
            <a:spLocks/>
          </p:cNvSpPr>
          <p:nvPr/>
        </p:nvSpPr>
        <p:spPr>
          <a:xfrm>
            <a:off x="682175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pt-BR" sz="20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6B3DA5C-0E47-40FB-9ABB-687BB491B821}"/>
              </a:ext>
            </a:extLst>
          </p:cNvPr>
          <p:cNvSpPr/>
          <p:nvPr/>
        </p:nvSpPr>
        <p:spPr>
          <a:xfrm>
            <a:off x="5072408" y="2328208"/>
            <a:ext cx="1944216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Presidente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33509CD-09AB-44BA-83C5-927D7A58C0DE}"/>
              </a:ext>
            </a:extLst>
          </p:cNvPr>
          <p:cNvSpPr/>
          <p:nvPr/>
        </p:nvSpPr>
        <p:spPr>
          <a:xfrm>
            <a:off x="7232648" y="3048288"/>
            <a:ext cx="1944216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Vice Presidente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684750B-1A59-493A-B1DF-A122137E05D2}"/>
              </a:ext>
            </a:extLst>
          </p:cNvPr>
          <p:cNvSpPr/>
          <p:nvPr/>
        </p:nvSpPr>
        <p:spPr>
          <a:xfrm>
            <a:off x="5069500" y="3940384"/>
            <a:ext cx="1944216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Secretaria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AEBA74-A5BC-46CF-AA6A-6A457797EB9C}"/>
              </a:ext>
            </a:extLst>
          </p:cNvPr>
          <p:cNvSpPr/>
          <p:nvPr/>
        </p:nvSpPr>
        <p:spPr>
          <a:xfrm>
            <a:off x="7232648" y="3940384"/>
            <a:ext cx="1944216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Orador Oficial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B33DFCD-4B03-4F54-B41B-81D706088D2F}"/>
              </a:ext>
            </a:extLst>
          </p:cNvPr>
          <p:cNvSpPr/>
          <p:nvPr/>
        </p:nvSpPr>
        <p:spPr>
          <a:xfrm>
            <a:off x="2984176" y="3945015"/>
            <a:ext cx="1944216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Tesouraria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9ED3D45-8392-4743-BFB6-69D1D532035E}"/>
              </a:ext>
            </a:extLst>
          </p:cNvPr>
          <p:cNvSpPr/>
          <p:nvPr/>
        </p:nvSpPr>
        <p:spPr>
          <a:xfrm>
            <a:off x="1886912" y="2923704"/>
            <a:ext cx="1944216" cy="576064"/>
          </a:xfrm>
          <a:prstGeom prst="rect">
            <a:avLst/>
          </a:prstGeom>
          <a:solidFill>
            <a:srgbClr val="C898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Conselho Fiscal</a:t>
            </a:r>
          </a:p>
        </p:txBody>
      </p:sp>
      <p:sp>
        <p:nvSpPr>
          <p:cNvPr id="22" name="Retângulo de cantos arredondados 41">
            <a:extLst>
              <a:ext uri="{FF2B5EF4-FFF2-40B4-BE49-F238E27FC236}">
                <a16:creationId xmlns:a16="http://schemas.microsoft.com/office/drawing/2014/main" id="{34D999D3-1504-40FD-A01F-79CA48089EB0}"/>
              </a:ext>
            </a:extLst>
          </p:cNvPr>
          <p:cNvSpPr/>
          <p:nvPr/>
        </p:nvSpPr>
        <p:spPr>
          <a:xfrm>
            <a:off x="5288432" y="4812935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Beneficência</a:t>
            </a:r>
          </a:p>
        </p:txBody>
      </p:sp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6C48D045-36FB-4457-900F-6B4640AEE93B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 rot="5400000">
            <a:off x="5525006" y="3420874"/>
            <a:ext cx="1036112" cy="2908"/>
          </a:xfrm>
          <a:prstGeom prst="bentConnector3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8853F392-F73D-457A-90D3-8B5931681E06}"/>
              </a:ext>
            </a:extLst>
          </p:cNvPr>
          <p:cNvCxnSpPr>
            <a:stCxn id="16" idx="2"/>
            <a:endCxn id="19" idx="0"/>
          </p:cNvCxnSpPr>
          <p:nvPr/>
        </p:nvCxnSpPr>
        <p:spPr>
          <a:xfrm rot="16200000" flipH="1">
            <a:off x="6606580" y="2342208"/>
            <a:ext cx="1036112" cy="2160240"/>
          </a:xfrm>
          <a:prstGeom prst="bentConnector3">
            <a:avLst>
              <a:gd name="adj1" fmla="val 800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E1A6A2C1-64B9-4F41-9B68-16F7D80831B1}"/>
              </a:ext>
            </a:extLst>
          </p:cNvPr>
          <p:cNvCxnSpPr>
            <a:stCxn id="16" idx="2"/>
            <a:endCxn id="20" idx="0"/>
          </p:cNvCxnSpPr>
          <p:nvPr/>
        </p:nvCxnSpPr>
        <p:spPr>
          <a:xfrm rot="5400000">
            <a:off x="4480029" y="2380527"/>
            <a:ext cx="1040743" cy="2088232"/>
          </a:xfrm>
          <a:prstGeom prst="bentConnector3">
            <a:avLst>
              <a:gd name="adj1" fmla="val 7991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CE51FAFE-D663-4DF6-A4FD-97C17E351A31}"/>
              </a:ext>
            </a:extLst>
          </p:cNvPr>
          <p:cNvCxnSpPr>
            <a:stCxn id="16" idx="2"/>
            <a:endCxn id="17" idx="1"/>
          </p:cNvCxnSpPr>
          <p:nvPr/>
        </p:nvCxnSpPr>
        <p:spPr>
          <a:xfrm rot="16200000" flipH="1">
            <a:off x="6422558" y="2526230"/>
            <a:ext cx="432048" cy="1188132"/>
          </a:xfrm>
          <a:prstGeom prst="bentConnector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de cantos arredondados 41">
            <a:extLst>
              <a:ext uri="{FF2B5EF4-FFF2-40B4-BE49-F238E27FC236}">
                <a16:creationId xmlns:a16="http://schemas.microsoft.com/office/drawing/2014/main" id="{174268D9-B34C-415B-B808-D4CC3E7FD3EC}"/>
              </a:ext>
            </a:extLst>
          </p:cNvPr>
          <p:cNvSpPr/>
          <p:nvPr/>
        </p:nvSpPr>
        <p:spPr>
          <a:xfrm>
            <a:off x="6944616" y="4822094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Plantio e MA</a:t>
            </a:r>
          </a:p>
        </p:txBody>
      </p:sp>
      <p:sp>
        <p:nvSpPr>
          <p:cNvPr id="28" name="Retângulo de cantos arredondados 41">
            <a:extLst>
              <a:ext uri="{FF2B5EF4-FFF2-40B4-BE49-F238E27FC236}">
                <a16:creationId xmlns:a16="http://schemas.microsoft.com/office/drawing/2014/main" id="{8E3BB9F9-EBCB-4BBB-A7FB-1D8979E5FFE1}"/>
              </a:ext>
            </a:extLst>
          </p:cNvPr>
          <p:cNvSpPr/>
          <p:nvPr/>
        </p:nvSpPr>
        <p:spPr>
          <a:xfrm>
            <a:off x="8600800" y="4822079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Novo Encanto</a:t>
            </a:r>
          </a:p>
        </p:txBody>
      </p:sp>
      <p:sp>
        <p:nvSpPr>
          <p:cNvPr id="29" name="Retângulo de cantos arredondados 41">
            <a:extLst>
              <a:ext uri="{FF2B5EF4-FFF2-40B4-BE49-F238E27FC236}">
                <a16:creationId xmlns:a16="http://schemas.microsoft.com/office/drawing/2014/main" id="{236B8BC2-54C3-4A25-8D01-D855148AD931}"/>
              </a:ext>
            </a:extLst>
          </p:cNvPr>
          <p:cNvSpPr/>
          <p:nvPr/>
        </p:nvSpPr>
        <p:spPr>
          <a:xfrm>
            <a:off x="3599152" y="4821115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DMC</a:t>
            </a:r>
          </a:p>
        </p:txBody>
      </p:sp>
      <p:sp>
        <p:nvSpPr>
          <p:cNvPr id="30" name="Retângulo de cantos arredondados 41">
            <a:extLst>
              <a:ext uri="{FF2B5EF4-FFF2-40B4-BE49-F238E27FC236}">
                <a16:creationId xmlns:a16="http://schemas.microsoft.com/office/drawing/2014/main" id="{B5C6F9DF-D284-41B3-AFB0-BC97F946DB27}"/>
              </a:ext>
            </a:extLst>
          </p:cNvPr>
          <p:cNvSpPr/>
          <p:nvPr/>
        </p:nvSpPr>
        <p:spPr>
          <a:xfrm>
            <a:off x="1900301" y="4812935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Promoção</a:t>
            </a:r>
          </a:p>
        </p:txBody>
      </p:sp>
      <p:sp>
        <p:nvSpPr>
          <p:cNvPr id="31" name="Retângulo de cantos arredondados 41">
            <a:extLst>
              <a:ext uri="{FF2B5EF4-FFF2-40B4-BE49-F238E27FC236}">
                <a16:creationId xmlns:a16="http://schemas.microsoft.com/office/drawing/2014/main" id="{1A3E9C7C-BC6B-4E02-972B-665A4E0B63C1}"/>
              </a:ext>
            </a:extLst>
          </p:cNvPr>
          <p:cNvSpPr/>
          <p:nvPr/>
        </p:nvSpPr>
        <p:spPr>
          <a:xfrm>
            <a:off x="4667792" y="5434280"/>
            <a:ext cx="1296000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Jurídico</a:t>
            </a:r>
          </a:p>
        </p:txBody>
      </p:sp>
      <p:sp>
        <p:nvSpPr>
          <p:cNvPr id="32" name="Retângulo de cantos arredondados 41">
            <a:extLst>
              <a:ext uri="{FF2B5EF4-FFF2-40B4-BE49-F238E27FC236}">
                <a16:creationId xmlns:a16="http://schemas.microsoft.com/office/drawing/2014/main" id="{3621BD6F-764F-4037-B963-16BC9F4DE43B}"/>
              </a:ext>
            </a:extLst>
          </p:cNvPr>
          <p:cNvSpPr/>
          <p:nvPr/>
        </p:nvSpPr>
        <p:spPr>
          <a:xfrm>
            <a:off x="6045088" y="5443439"/>
            <a:ext cx="1296000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DEMEC</a:t>
            </a:r>
          </a:p>
        </p:txBody>
      </p:sp>
      <p:sp>
        <p:nvSpPr>
          <p:cNvPr id="33" name="Retângulo de cantos arredondados 41">
            <a:extLst>
              <a:ext uri="{FF2B5EF4-FFF2-40B4-BE49-F238E27FC236}">
                <a16:creationId xmlns:a16="http://schemas.microsoft.com/office/drawing/2014/main" id="{DAC7DF52-EDA1-4C9C-AA34-F08725894AB8}"/>
              </a:ext>
            </a:extLst>
          </p:cNvPr>
          <p:cNvSpPr/>
          <p:nvPr/>
        </p:nvSpPr>
        <p:spPr>
          <a:xfrm>
            <a:off x="7431528" y="5434280"/>
            <a:ext cx="1296000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Projetos DG</a:t>
            </a:r>
          </a:p>
        </p:txBody>
      </p:sp>
      <p:sp>
        <p:nvSpPr>
          <p:cNvPr id="34" name="Retângulo de cantos arredondados 41">
            <a:extLst>
              <a:ext uri="{FF2B5EF4-FFF2-40B4-BE49-F238E27FC236}">
                <a16:creationId xmlns:a16="http://schemas.microsoft.com/office/drawing/2014/main" id="{CB9050EA-045A-47F3-AF73-08D3C598473B}"/>
              </a:ext>
            </a:extLst>
          </p:cNvPr>
          <p:cNvSpPr/>
          <p:nvPr/>
        </p:nvSpPr>
        <p:spPr>
          <a:xfrm>
            <a:off x="3281352" y="5442460"/>
            <a:ext cx="1296000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Segurança Trabalho</a:t>
            </a:r>
          </a:p>
        </p:txBody>
      </p:sp>
      <p:sp>
        <p:nvSpPr>
          <p:cNvPr id="35" name="Retângulo de cantos arredondados 41">
            <a:extLst>
              <a:ext uri="{FF2B5EF4-FFF2-40B4-BE49-F238E27FC236}">
                <a16:creationId xmlns:a16="http://schemas.microsoft.com/office/drawing/2014/main" id="{73F11922-85AD-461D-B79E-4A31786C757B}"/>
              </a:ext>
            </a:extLst>
          </p:cNvPr>
          <p:cNvSpPr/>
          <p:nvPr/>
        </p:nvSpPr>
        <p:spPr>
          <a:xfrm>
            <a:off x="1900301" y="5434280"/>
            <a:ext cx="1296000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Manutenção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8F01B78-EFA6-4030-BE21-D0E7B2EA3A32}"/>
              </a:ext>
            </a:extLst>
          </p:cNvPr>
          <p:cNvSpPr/>
          <p:nvPr/>
        </p:nvSpPr>
        <p:spPr>
          <a:xfrm>
            <a:off x="5069500" y="1561718"/>
            <a:ext cx="1944216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 Representante</a:t>
            </a:r>
          </a:p>
        </p:txBody>
      </p:sp>
      <p:sp>
        <p:nvSpPr>
          <p:cNvPr id="37" name="Retângulo de cantos arredondados 41">
            <a:extLst>
              <a:ext uri="{FF2B5EF4-FFF2-40B4-BE49-F238E27FC236}">
                <a16:creationId xmlns:a16="http://schemas.microsoft.com/office/drawing/2014/main" id="{A5DE5082-193A-45D4-9D9C-A1E4D6BF47C5}"/>
              </a:ext>
            </a:extLst>
          </p:cNvPr>
          <p:cNvSpPr/>
          <p:nvPr/>
        </p:nvSpPr>
        <p:spPr>
          <a:xfrm>
            <a:off x="7232648" y="1597785"/>
            <a:ext cx="1512168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2060"/>
                </a:solidFill>
              </a:rPr>
              <a:t>Orientação Espiritual</a:t>
            </a:r>
          </a:p>
        </p:txBody>
      </p: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B9A93DE4-CBA2-4F33-BDAB-8C345E9F7BB7}"/>
              </a:ext>
            </a:extLst>
          </p:cNvPr>
          <p:cNvCxnSpPr>
            <a:stCxn id="36" idx="3"/>
            <a:endCxn id="37" idx="1"/>
          </p:cNvCxnSpPr>
          <p:nvPr/>
        </p:nvCxnSpPr>
        <p:spPr>
          <a:xfrm>
            <a:off x="7013716" y="1849750"/>
            <a:ext cx="218932" cy="63"/>
          </a:xfrm>
          <a:prstGeom prst="bentConnector3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de cantos arredondados 41">
            <a:extLst>
              <a:ext uri="{FF2B5EF4-FFF2-40B4-BE49-F238E27FC236}">
                <a16:creationId xmlns:a16="http://schemas.microsoft.com/office/drawing/2014/main" id="{59460C85-B0FB-45CA-AEF4-40C7857E69FA}"/>
              </a:ext>
            </a:extLst>
          </p:cNvPr>
          <p:cNvSpPr/>
          <p:nvPr/>
        </p:nvSpPr>
        <p:spPr>
          <a:xfrm>
            <a:off x="8807824" y="5442460"/>
            <a:ext cx="1296000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Lenha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1158F29-821D-45FE-98FE-4BFD189F5CA5}"/>
              </a:ext>
            </a:extLst>
          </p:cNvPr>
          <p:cNvCxnSpPr/>
          <p:nvPr/>
        </p:nvCxnSpPr>
        <p:spPr>
          <a:xfrm>
            <a:off x="6041608" y="2137782"/>
            <a:ext cx="2908" cy="19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1">
            <a:extLst>
              <a:ext uri="{FF2B5EF4-FFF2-40B4-BE49-F238E27FC236}">
                <a16:creationId xmlns:a16="http://schemas.microsoft.com/office/drawing/2014/main" id="{9ED889FC-AB17-46E0-A7C9-3DFE19D89819}"/>
              </a:ext>
            </a:extLst>
          </p:cNvPr>
          <p:cNvSpPr/>
          <p:nvPr/>
        </p:nvSpPr>
        <p:spPr>
          <a:xfrm>
            <a:off x="9455824" y="3120296"/>
            <a:ext cx="151216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Patrimônio</a:t>
            </a:r>
          </a:p>
        </p:txBody>
      </p: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3B83A0DB-48FD-47D3-838B-0E63A92AEFF6}"/>
              </a:ext>
            </a:extLst>
          </p:cNvPr>
          <p:cNvCxnSpPr/>
          <p:nvPr/>
        </p:nvCxnSpPr>
        <p:spPr>
          <a:xfrm>
            <a:off x="9213859" y="3366002"/>
            <a:ext cx="218932" cy="63"/>
          </a:xfrm>
          <a:prstGeom prst="bentConnector3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Resultado de imagem para caixa de som icone">
            <a:extLst>
              <a:ext uri="{FF2B5EF4-FFF2-40B4-BE49-F238E27FC236}">
                <a16:creationId xmlns:a16="http://schemas.microsoft.com/office/drawing/2014/main" id="{9EF5F1F4-5CA9-4426-9F74-1394EA50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75" y="1827068"/>
            <a:ext cx="839342" cy="8393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B8A326CC-E2F3-4265-A52D-A19EB7188C16}"/>
              </a:ext>
            </a:extLst>
          </p:cNvPr>
          <p:cNvSpPr txBox="1"/>
          <p:nvPr/>
        </p:nvSpPr>
        <p:spPr>
          <a:xfrm>
            <a:off x="2087127" y="2133503"/>
            <a:ext cx="16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Equipe do som</a:t>
            </a:r>
          </a:p>
        </p:txBody>
      </p: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4E2352D1-A1BA-4BD6-BB6A-8B123F8101A5}"/>
              </a:ext>
            </a:extLst>
          </p:cNvPr>
          <p:cNvCxnSpPr>
            <a:stCxn id="36" idx="1"/>
            <a:endCxn id="43" idx="3"/>
          </p:cNvCxnSpPr>
          <p:nvPr/>
        </p:nvCxnSpPr>
        <p:spPr>
          <a:xfrm rot="10800000" flipV="1">
            <a:off x="4494118" y="1849749"/>
            <a:ext cx="575383" cy="39698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9C4FD053-5E7B-41C7-9F90-E5E87821ADE5}"/>
              </a:ext>
            </a:extLst>
          </p:cNvPr>
          <p:cNvCxnSpPr>
            <a:stCxn id="16" idx="1"/>
            <a:endCxn id="43" idx="3"/>
          </p:cNvCxnSpPr>
          <p:nvPr/>
        </p:nvCxnSpPr>
        <p:spPr>
          <a:xfrm rot="10800000">
            <a:off x="4494118" y="2246740"/>
            <a:ext cx="578291" cy="36950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Balão de Fala: Retângulo com Cantos Arredondados 46">
            <a:extLst>
              <a:ext uri="{FF2B5EF4-FFF2-40B4-BE49-F238E27FC236}">
                <a16:creationId xmlns:a16="http://schemas.microsoft.com/office/drawing/2014/main" id="{A0AD5A9D-2E39-4D55-A2BA-75A39184A597}"/>
              </a:ext>
            </a:extLst>
          </p:cNvPr>
          <p:cNvSpPr/>
          <p:nvPr/>
        </p:nvSpPr>
        <p:spPr>
          <a:xfrm>
            <a:off x="7123182" y="128813"/>
            <a:ext cx="2980642" cy="1021183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A apresentação da Estrutura Organizacional é importante para a irmandade visualizar quem somos, quanto somos e quais funções existem no núcleo.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F080FBFD-4B2D-436D-A193-94357A2F871E}"/>
              </a:ext>
            </a:extLst>
          </p:cNvPr>
          <p:cNvGrpSpPr/>
          <p:nvPr/>
        </p:nvGrpSpPr>
        <p:grpSpPr>
          <a:xfrm>
            <a:off x="6782102" y="6079950"/>
            <a:ext cx="2309117" cy="646331"/>
            <a:chOff x="6883698" y="6079950"/>
            <a:chExt cx="2309117" cy="646331"/>
          </a:xfrm>
        </p:grpSpPr>
        <p:sp>
          <p:nvSpPr>
            <p:cNvPr id="49" name="Balão de Fala: Retângulo com Cantos Arredondados 48">
              <a:extLst>
                <a:ext uri="{FF2B5EF4-FFF2-40B4-BE49-F238E27FC236}">
                  <a16:creationId xmlns:a16="http://schemas.microsoft.com/office/drawing/2014/main" id="{02C31296-4818-4DDA-A6E6-2189006BEC44}"/>
                </a:ext>
              </a:extLst>
            </p:cNvPr>
            <p:cNvSpPr/>
            <p:nvPr/>
          </p:nvSpPr>
          <p:spPr>
            <a:xfrm rot="10800000">
              <a:off x="6883698" y="6106084"/>
              <a:ext cx="1945426" cy="576440"/>
            </a:xfrm>
            <a:prstGeom prst="wedgeRoundRectCallout">
              <a:avLst/>
            </a:prstGeom>
            <a:solidFill>
              <a:schemeClr val="bg2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rgbClr val="C00000"/>
                </a:solidFill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11FCBFA-30C7-4DBD-8428-075D8138E51C}"/>
                </a:ext>
              </a:extLst>
            </p:cNvPr>
            <p:cNvSpPr txBox="1"/>
            <p:nvPr/>
          </p:nvSpPr>
          <p:spPr>
            <a:xfrm>
              <a:off x="6902196" y="6079950"/>
              <a:ext cx="2290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C00000"/>
                  </a:solidFill>
                </a:rPr>
                <a:t>Criamos uma monitoria para cuidar da Faixa Adicional, Mercado Inca e AJGC</a:t>
              </a:r>
            </a:p>
          </p:txBody>
        </p:sp>
      </p:grp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138F0BB-F287-4143-8B98-828E9030513F}"/>
              </a:ext>
            </a:extLst>
          </p:cNvPr>
          <p:cNvCxnSpPr>
            <a:stCxn id="27" idx="3"/>
            <a:endCxn id="28" idx="1"/>
          </p:cNvCxnSpPr>
          <p:nvPr/>
        </p:nvCxnSpPr>
        <p:spPr>
          <a:xfrm flipV="1">
            <a:off x="8456784" y="5074107"/>
            <a:ext cx="144016" cy="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04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6A91545-F350-4434-BC59-830DB96FDE17}"/>
              </a:ext>
            </a:extLst>
          </p:cNvPr>
          <p:cNvSpPr/>
          <p:nvPr/>
        </p:nvSpPr>
        <p:spPr>
          <a:xfrm>
            <a:off x="0" y="-673"/>
            <a:ext cx="12192000" cy="1371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419334-D1ED-4F24-BAA5-40C386B2F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71217"/>
            <a:ext cx="1050874" cy="105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BC1886E4-F9E6-4B1C-81A9-2EAA75B52C44}"/>
              </a:ext>
            </a:extLst>
          </p:cNvPr>
          <p:cNvSpPr txBox="1">
            <a:spLocks/>
          </p:cNvSpPr>
          <p:nvPr/>
        </p:nvSpPr>
        <p:spPr>
          <a:xfrm>
            <a:off x="108583" y="152400"/>
            <a:ext cx="1345625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0070C0"/>
                </a:solidFill>
              </a:rPr>
              <a:t>Equipe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28F66D-DED1-4620-925B-720C3D48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24" y="198324"/>
            <a:ext cx="8910594" cy="66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795923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>
                <a:solidFill>
                  <a:srgbClr val="0070C0"/>
                </a:solidFill>
                <a:latin typeface="Trebuchet MS"/>
              </a:rPr>
              <a:t>Reunião 25/11 - Diretoria Eleita e Monitorias – </a:t>
            </a:r>
            <a:r>
              <a:rPr lang="pt-BR" sz="2000" b="1" dirty="0" err="1">
                <a:solidFill>
                  <a:srgbClr val="0070C0"/>
                </a:solidFill>
                <a:latin typeface="Trebuchet MS"/>
              </a:rPr>
              <a:t>Pré</a:t>
            </a:r>
            <a:r>
              <a:rPr lang="pt-BR" sz="2000" b="1" dirty="0">
                <a:solidFill>
                  <a:srgbClr val="0070C0"/>
                </a:solidFill>
                <a:latin typeface="Trebuchet MS"/>
              </a:rPr>
              <a:t>-Planejamento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D726EA-F24F-4F00-9FE3-12C9AAF55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15" y="1020663"/>
            <a:ext cx="844978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D5A4DAF-DBB4-4425-845E-F9E2D49025FA}"/>
              </a:ext>
            </a:extLst>
          </p:cNvPr>
          <p:cNvGrpSpPr/>
          <p:nvPr/>
        </p:nvGrpSpPr>
        <p:grpSpPr>
          <a:xfrm>
            <a:off x="649357" y="195794"/>
            <a:ext cx="11462221" cy="6205006"/>
            <a:chOff x="649357" y="195794"/>
            <a:chExt cx="11462221" cy="6205006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884FA83-FEF3-44E0-AE4E-95717B04E50A}"/>
                </a:ext>
              </a:extLst>
            </p:cNvPr>
            <p:cNvSpPr/>
            <p:nvPr/>
          </p:nvSpPr>
          <p:spPr>
            <a:xfrm>
              <a:off x="649357" y="569843"/>
              <a:ext cx="10999304" cy="583095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F315C-153D-4F40-B1C2-3A9E4AAB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897" y="195794"/>
              <a:ext cx="1154681" cy="11607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649357" y="569843"/>
            <a:ext cx="9338454" cy="4247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 dirty="0">
                <a:solidFill>
                  <a:srgbClr val="0070C0"/>
                </a:solidFill>
                <a:latin typeface="Trebuchet MS"/>
              </a:rPr>
              <a:t>Reunião 25/11 - Atividade da OE – Integrando Crianças e Jovens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1246A18-45AA-4E3F-BA5A-AF0FA3F4E8FD}"/>
              </a:ext>
            </a:extLst>
          </p:cNvPr>
          <p:cNvSpPr txBox="1">
            <a:spLocks/>
          </p:cNvSpPr>
          <p:nvPr/>
        </p:nvSpPr>
        <p:spPr>
          <a:xfrm>
            <a:off x="783771" y="1508964"/>
            <a:ext cx="10826061" cy="487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000" dirty="0"/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1272C2A-FE81-4A0E-9796-F88917AB1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48" y="1181958"/>
            <a:ext cx="6418792" cy="4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7697</TotalTime>
  <Words>718</Words>
  <Application>Microsoft Office PowerPoint</Application>
  <PresentationFormat>Widescreen</PresentationFormat>
  <Paragraphs>193</Paragraphs>
  <Slides>36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Malgun Gothic</vt:lpstr>
      <vt:lpstr>Arial</vt:lpstr>
      <vt:lpstr>Calibri</vt:lpstr>
      <vt:lpstr>Calibri Light</vt:lpstr>
      <vt:lpstr>Century Gothic</vt:lpstr>
      <vt:lpstr>Impact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Augusto Nitschke</dc:creator>
  <cp:lastModifiedBy>Pedro Neves Castro da Rós</cp:lastModifiedBy>
  <cp:revision>201</cp:revision>
  <dcterms:created xsi:type="dcterms:W3CDTF">2018-01-10T17:38:30Z</dcterms:created>
  <dcterms:modified xsi:type="dcterms:W3CDTF">2018-08-18T03:56:29Z</dcterms:modified>
</cp:coreProperties>
</file>